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310" r:id="rId2"/>
    <p:sldId id="317" r:id="rId3"/>
    <p:sldId id="316" r:id="rId4"/>
    <p:sldId id="315" r:id="rId5"/>
    <p:sldId id="306" r:id="rId6"/>
    <p:sldId id="312" r:id="rId7"/>
    <p:sldId id="313" r:id="rId8"/>
    <p:sldId id="318" r:id="rId9"/>
    <p:sldId id="319" r:id="rId10"/>
    <p:sldId id="314" r:id="rId11"/>
    <p:sldId id="321" r:id="rId12"/>
    <p:sldId id="294" r:id="rId13"/>
    <p:sldId id="324" r:id="rId14"/>
    <p:sldId id="355" r:id="rId15"/>
    <p:sldId id="325" r:id="rId16"/>
    <p:sldId id="352" r:id="rId17"/>
    <p:sldId id="322" r:id="rId18"/>
    <p:sldId id="336" r:id="rId19"/>
    <p:sldId id="353" r:id="rId20"/>
    <p:sldId id="337" r:id="rId21"/>
    <p:sldId id="340" r:id="rId22"/>
    <p:sldId id="328" r:id="rId23"/>
    <p:sldId id="351" r:id="rId24"/>
    <p:sldId id="344" r:id="rId25"/>
    <p:sldId id="348" r:id="rId26"/>
    <p:sldId id="349" r:id="rId27"/>
    <p:sldId id="327" r:id="rId28"/>
    <p:sldId id="356" r:id="rId29"/>
    <p:sldId id="357" r:id="rId30"/>
    <p:sldId id="304" r:id="rId31"/>
    <p:sldId id="330" r:id="rId32"/>
    <p:sldId id="299" r:id="rId33"/>
    <p:sldId id="303" r:id="rId34"/>
    <p:sldId id="326" r:id="rId35"/>
    <p:sldId id="329" r:id="rId36"/>
    <p:sldId id="295" r:id="rId37"/>
    <p:sldId id="345" r:id="rId38"/>
    <p:sldId id="339" r:id="rId39"/>
    <p:sldId id="335" r:id="rId40"/>
    <p:sldId id="346" r:id="rId41"/>
    <p:sldId id="350" r:id="rId42"/>
    <p:sldId id="333" r:id="rId43"/>
    <p:sldId id="334" r:id="rId44"/>
    <p:sldId id="347" r:id="rId45"/>
    <p:sldId id="338" r:id="rId46"/>
    <p:sldId id="358" r:id="rId47"/>
    <p:sldId id="341" r:id="rId48"/>
    <p:sldId id="342" r:id="rId49"/>
    <p:sldId id="343" r:id="rId50"/>
    <p:sldId id="308" r:id="rId51"/>
    <p:sldId id="309" r:id="rId52"/>
  </p:sldIdLst>
  <p:sldSz cx="18288000" cy="10287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Lato Bold" panose="020F0502020204030203" charset="0"/>
      <p:regular r:id="rId66"/>
    </p:embeddedFont>
    <p:embeddedFont>
      <p:font typeface="League Spartan" panose="020B0604020202020204" charset="0"/>
      <p:regular r:id="rId67"/>
    </p:embeddedFont>
    <p:embeddedFont>
      <p:font typeface="Yu Gothic Light" panose="020B0300000000000000" pitchFamily="34" charset="-128"/>
      <p:regular r:id="rId68"/>
    </p:embeddedFont>
    <p:embeddedFont>
      <p:font typeface="Yu Gothic Medium" panose="020B0500000000000000" pitchFamily="34" charset="-128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7" autoAdjust="0"/>
    <p:restoredTop sz="94622" autoAdjust="0"/>
  </p:normalViewPr>
  <p:slideViewPr>
    <p:cSldViewPr>
      <p:cViewPr varScale="1">
        <p:scale>
          <a:sx n="54" d="100"/>
          <a:sy n="54" d="100"/>
        </p:scale>
        <p:origin x="490" y="58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CD1CA-C9A7-4971-9EC0-046BB1B2EE97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8FC3C-DAF0-4778-859A-6A798AACF1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82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817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70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45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532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192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940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591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539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463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420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15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968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688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38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69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71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967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53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8FC3C-DAF0-4778-859A-6A798AACF10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81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ms.uom.lk/s/JCWbB45ya7Kn5Jj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USER\OneDrive\Desktop\lcd.pdf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ms.uom.lk/s/qpW8Ag2acMrFRRJ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ms.uom.lk/s/FxmMZBGMncqNtYn" TargetMode="External"/><Relationship Id="rId4" Type="http://schemas.openxmlformats.org/officeDocument/2006/relationships/hyperlink" Target="https://dms.uom.lk/s/Tg3AfCg6Y4ipjXc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ms.uom.lk/s/Tg3AfCg6Y4ipjXc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ms.uom.lk/s/gxoLp5dKk4tgm7r" TargetMode="External"/><Relationship Id="rId5" Type="http://schemas.openxmlformats.org/officeDocument/2006/relationships/hyperlink" Target="https://dms.uom.lk/s/Tg3AfCg6Y4ipjXc" TargetMode="Externa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hyperlink" Target="https://dms.uom.lk/s/bf5HTdzc4WgmJre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ms.uom.lk/s/fkXHPsSLn3xjex9" TargetMode="External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hyperlink" Target="https://dms.uom.lk/s/SgWw5oDTWMb6P5n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ms.uom.lk/s/Tg3AfCg6Y4ipjXc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ms.uom.lk/s/dqFKFjiJJbkqBdx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ms.uom.lk/s/Tg3AfCg6Y4ipjXc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ms.uom.lk/s/44RKJpGnebys5N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ms.uom.lk/s/Tg3AfCg6Y4ipjXc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ms.uom.lk/s/9jo7sNPfg63aR6p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ms.uom.lk/s/F28caMmBi35Ap4d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312744" y="0"/>
            <a:ext cx="2975256" cy="10287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8A73B0B-90D4-5D07-8959-56FFE037E624}"/>
              </a:ext>
            </a:extLst>
          </p:cNvPr>
          <p:cNvSpPr txBox="1"/>
          <p:nvPr/>
        </p:nvSpPr>
        <p:spPr>
          <a:xfrm>
            <a:off x="965252" y="1990996"/>
            <a:ext cx="9102438" cy="178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152144">
              <a:lnSpc>
                <a:spcPts val="15427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Miner</a:t>
            </a:r>
            <a:r>
              <a:rPr lang="en-US" sz="11020" kern="1200" dirty="0">
                <a:solidFill>
                  <a:srgbClr val="000000"/>
                </a:solidFill>
                <a:latin typeface="Lato Bold"/>
                <a:ea typeface="+mn-ea"/>
                <a:cs typeface="+mn-cs"/>
              </a:rPr>
              <a:t> </a:t>
            </a:r>
            <a:endParaRPr lang="en-US" sz="8746" dirty="0">
              <a:solidFill>
                <a:srgbClr val="000000"/>
              </a:solidFill>
              <a:latin typeface="Lato Bold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49E870E-8FF9-D3EB-FD1D-A0668BDC2D8D}"/>
              </a:ext>
            </a:extLst>
          </p:cNvPr>
          <p:cNvSpPr txBox="1"/>
          <p:nvPr/>
        </p:nvSpPr>
        <p:spPr>
          <a:xfrm>
            <a:off x="965252" y="3544008"/>
            <a:ext cx="13860007" cy="204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152144">
              <a:lnSpc>
                <a:spcPts val="17694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638" b="1" kern="1200" dirty="0">
                <a:solidFill>
                  <a:srgbClr val="593C8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Safety Helmet</a:t>
            </a:r>
            <a:endParaRPr lang="en-US" sz="10030" b="1" dirty="0">
              <a:solidFill>
                <a:srgbClr val="593C8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D1256688-6339-82D2-F9C3-C643C2D9FDF3}"/>
              </a:ext>
            </a:extLst>
          </p:cNvPr>
          <p:cNvSpPr txBox="1"/>
          <p:nvPr/>
        </p:nvSpPr>
        <p:spPr>
          <a:xfrm>
            <a:off x="965200" y="6163924"/>
            <a:ext cx="8301875" cy="53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152144">
              <a:lnSpc>
                <a:spcPts val="4258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40" kern="1200">
                <a:solidFill>
                  <a:srgbClr val="0000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+mn-cs"/>
              </a:rPr>
              <a:t> GROUP NO: 28</a:t>
            </a:r>
            <a:endParaRPr lang="en-US" sz="2413">
              <a:solidFill>
                <a:srgbClr val="000000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69BAE0-2957-8029-D163-1CBA2C850058}"/>
              </a:ext>
            </a:extLst>
          </p:cNvPr>
          <p:cNvCxnSpPr/>
          <p:nvPr/>
        </p:nvCxnSpPr>
        <p:spPr>
          <a:xfrm>
            <a:off x="965200" y="5882680"/>
            <a:ext cx="1214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6B1A71-06BA-A6EC-0EA2-A221AA1008B5}"/>
              </a:ext>
            </a:extLst>
          </p:cNvPr>
          <p:cNvSpPr txBox="1"/>
          <p:nvPr/>
        </p:nvSpPr>
        <p:spPr>
          <a:xfrm>
            <a:off x="2675775" y="9464814"/>
            <a:ext cx="13182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3200" b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IN 1901 </a:t>
            </a:r>
            <a:r>
              <a:rPr lang="en-US" altLang="en-US" sz="3200" b="1" dirty="0">
                <a:solidFill>
                  <a:srgbClr val="455A64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-</a:t>
            </a:r>
            <a:r>
              <a:rPr lang="en-US" alt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sz="3200" b="1" dirty="0">
                <a:solidFill>
                  <a:srgbClr val="455A64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Microcontroller </a:t>
            </a:r>
            <a:r>
              <a:rPr lang="en-US" sz="3200" b="1" i="0" dirty="0">
                <a:solidFill>
                  <a:srgbClr val="455A6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Based Application Development Project</a:t>
            </a:r>
          </a:p>
        </p:txBody>
      </p:sp>
    </p:spTree>
    <p:extLst>
      <p:ext uri="{BB962C8B-B14F-4D97-AF65-F5344CB8AC3E}">
        <p14:creationId xmlns:p14="http://schemas.microsoft.com/office/powerpoint/2010/main" val="3925462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77628"/>
            <a:ext cx="18288000" cy="1104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98D5C-A334-E167-78EE-E2DB7118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98" y="965200"/>
            <a:ext cx="16816387" cy="111725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Cost estimate</a:t>
            </a:r>
            <a:endParaRPr lang="en-GB" sz="4800">
              <a:solidFill>
                <a:schemeClr val="bg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E6B8739-FB34-8271-8876-54F86E16F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15578"/>
              </p:ext>
            </p:extLst>
          </p:nvPr>
        </p:nvGraphicFramePr>
        <p:xfrm>
          <a:off x="1712780" y="2552700"/>
          <a:ext cx="14862439" cy="7460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6277">
                  <a:extLst>
                    <a:ext uri="{9D8B030D-6E8A-4147-A177-3AD203B41FA5}">
                      <a16:colId xmlns:a16="http://schemas.microsoft.com/office/drawing/2014/main" val="272708661"/>
                    </a:ext>
                  </a:extLst>
                </a:gridCol>
                <a:gridCol w="2756457">
                  <a:extLst>
                    <a:ext uri="{9D8B030D-6E8A-4147-A177-3AD203B41FA5}">
                      <a16:colId xmlns:a16="http://schemas.microsoft.com/office/drawing/2014/main" val="3576114264"/>
                    </a:ext>
                  </a:extLst>
                </a:gridCol>
                <a:gridCol w="3796366">
                  <a:extLst>
                    <a:ext uri="{9D8B030D-6E8A-4147-A177-3AD203B41FA5}">
                      <a16:colId xmlns:a16="http://schemas.microsoft.com/office/drawing/2014/main" val="19737855"/>
                    </a:ext>
                  </a:extLst>
                </a:gridCol>
                <a:gridCol w="3473339">
                  <a:extLst>
                    <a:ext uri="{9D8B030D-6E8A-4147-A177-3AD203B41FA5}">
                      <a16:colId xmlns:a16="http://schemas.microsoft.com/office/drawing/2014/main" val="4256348432"/>
                    </a:ext>
                  </a:extLst>
                </a:gridCol>
              </a:tblGrid>
              <a:tr h="458884">
                <a:tc>
                  <a:txBody>
                    <a:bodyPr/>
                    <a:lstStyle/>
                    <a:p>
                      <a:pPr algn="ctr"/>
                      <a:r>
                        <a:rPr lang="en-US" sz="2500" b="1" kern="1200" dirty="0">
                          <a:solidFill>
                            <a:schemeClr val="bg1"/>
                          </a:solidFill>
                          <a:latin typeface="Yu Gothic Light" panose="020B0300000000000000" pitchFamily="34" charset="-128"/>
                          <a:ea typeface="Yu Gothic Light" panose="020B0300000000000000" pitchFamily="34" charset="-128"/>
                          <a:cs typeface="+mn-cs"/>
                        </a:rPr>
                        <a:t>Item</a:t>
                      </a:r>
                      <a:endParaRPr lang="en-GB" sz="2500" b="1" kern="1200" dirty="0">
                        <a:solidFill>
                          <a:schemeClr val="bg1"/>
                        </a:solidFill>
                        <a:latin typeface="Yu Gothic Light" panose="020B0300000000000000" pitchFamily="34" charset="-128"/>
                        <a:ea typeface="Yu Gothic Light" panose="020B03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kern="1200">
                          <a:solidFill>
                            <a:schemeClr val="bg1"/>
                          </a:solidFill>
                          <a:latin typeface="Yu Gothic Light" panose="020B0300000000000000" pitchFamily="34" charset="-128"/>
                          <a:ea typeface="Yu Gothic Light" panose="020B0300000000000000" pitchFamily="34" charset="-128"/>
                          <a:cs typeface="+mn-cs"/>
                        </a:rPr>
                        <a:t>Quantity</a:t>
                      </a:r>
                      <a:endParaRPr lang="en-GB" sz="2500" b="1" kern="1200">
                        <a:solidFill>
                          <a:schemeClr val="bg1"/>
                        </a:solidFill>
                        <a:latin typeface="Yu Gothic Light" panose="020B0300000000000000" pitchFamily="34" charset="-128"/>
                        <a:ea typeface="Yu Gothic Light" panose="020B03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500" b="1" kern="1200" dirty="0">
                          <a:solidFill>
                            <a:schemeClr val="bg1"/>
                          </a:solidFill>
                          <a:latin typeface="Yu Gothic Light" panose="020B0300000000000000" pitchFamily="34" charset="-128"/>
                          <a:ea typeface="Yu Gothic Light" panose="020B0300000000000000" pitchFamily="34" charset="-128"/>
                          <a:cs typeface="+mn-cs"/>
                        </a:rPr>
                        <a:t>Unit</a:t>
                      </a:r>
                      <a:r>
                        <a:rPr lang="en-US" sz="2500" b="1" kern="1200" dirty="0">
                          <a:solidFill>
                            <a:schemeClr val="tx1"/>
                          </a:solidFill>
                          <a:latin typeface="Yu Gothic Light" panose="020B0300000000000000" pitchFamily="34" charset="-128"/>
                          <a:ea typeface="Yu Gothic Light" panose="020B0300000000000000" pitchFamily="34" charset="-128"/>
                          <a:cs typeface="+mn-cs"/>
                        </a:rPr>
                        <a:t> </a:t>
                      </a:r>
                      <a:r>
                        <a:rPr lang="en-US" sz="2500" b="1" kern="1200" dirty="0">
                          <a:solidFill>
                            <a:schemeClr val="bg1"/>
                          </a:solidFill>
                          <a:latin typeface="Yu Gothic Light" panose="020B0300000000000000" pitchFamily="34" charset="-128"/>
                          <a:ea typeface="Yu Gothic Light" panose="020B0300000000000000" pitchFamily="34" charset="-128"/>
                          <a:cs typeface="+mn-cs"/>
                        </a:rPr>
                        <a:t>price(Rs)</a:t>
                      </a:r>
                      <a:endParaRPr lang="en-GB" sz="2500" b="1" kern="1200" dirty="0">
                        <a:solidFill>
                          <a:schemeClr val="bg1"/>
                        </a:solidFill>
                        <a:latin typeface="Yu Gothic Light" panose="020B0300000000000000" pitchFamily="34" charset="-128"/>
                        <a:ea typeface="Yu Gothic Light" panose="020B03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500" b="1" kern="1200" dirty="0">
                          <a:solidFill>
                            <a:schemeClr val="bg1"/>
                          </a:solidFill>
                          <a:latin typeface="Yu Gothic Light" panose="020B0300000000000000" pitchFamily="34" charset="-128"/>
                          <a:ea typeface="Yu Gothic Light" panose="020B0300000000000000" pitchFamily="34" charset="-128"/>
                          <a:cs typeface="+mn-cs"/>
                        </a:rPr>
                        <a:t>Price(Rs)</a:t>
                      </a:r>
                      <a:endParaRPr lang="en-GB" sz="2500" b="1" kern="1200" dirty="0">
                        <a:solidFill>
                          <a:schemeClr val="bg1"/>
                        </a:solidFill>
                        <a:latin typeface="Yu Gothic Light" panose="020B0300000000000000" pitchFamily="34" charset="-128"/>
                        <a:ea typeface="Yu Gothic Light" panose="020B03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1402321389"/>
                  </a:ext>
                </a:extLst>
              </a:tr>
              <a:tr h="3747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Arduino nano</a:t>
                      </a:r>
                      <a:endParaRPr lang="en-GB" sz="1900" kern="120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</a:t>
                      </a:r>
                      <a:endParaRPr lang="en-GB" sz="1900" kern="120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2530</a:t>
                      </a:r>
                      <a:endParaRPr lang="en-GB" sz="1900" kern="120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2530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1358012953"/>
                  </a:ext>
                </a:extLst>
              </a:tr>
              <a:tr h="3747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Arduino uno</a:t>
                      </a:r>
                      <a:endParaRPr lang="en-GB" sz="1900" kern="120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1500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1500</a:t>
                      </a:r>
                      <a:endParaRPr lang="en-GB" sz="1900" kern="120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1567533010"/>
                  </a:ext>
                </a:extLst>
              </a:tr>
              <a:tr h="3747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NRF 24L01</a:t>
                      </a:r>
                      <a:endParaRPr lang="en-GB" sz="1900" kern="120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3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860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2580</a:t>
                      </a:r>
                      <a:endParaRPr lang="en-GB" sz="1900" kern="120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1532095917"/>
                  </a:ext>
                </a:extLst>
              </a:tr>
              <a:tr h="3747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MQ4 sensor</a:t>
                      </a: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540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540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684635592"/>
                  </a:ext>
                </a:extLst>
              </a:tr>
              <a:tr h="374743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MQ7 sensor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550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550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3440536427"/>
                  </a:ext>
                </a:extLst>
              </a:tr>
              <a:tr h="374743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DHT22 temperature sensor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800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800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3822413441"/>
                  </a:ext>
                </a:extLst>
              </a:tr>
              <a:tr h="374743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16*4 Lcd display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1200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1200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1892325519"/>
                  </a:ext>
                </a:extLst>
              </a:tr>
              <a:tr h="434917">
                <a:tc>
                  <a:txBody>
                    <a:bodyPr/>
                    <a:lstStyle/>
                    <a:p>
                      <a:r>
                        <a:rPr lang="en-GB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NRF 24L01 Base module</a:t>
                      </a: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3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275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825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2261079852"/>
                  </a:ext>
                </a:extLst>
              </a:tr>
              <a:tr h="434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I2C Adapter Board</a:t>
                      </a: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250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250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1346757576"/>
                  </a:ext>
                </a:extLst>
              </a:tr>
              <a:tr h="434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PAM8403 stereo audio amplifier</a:t>
                      </a: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130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260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489488930"/>
                  </a:ext>
                </a:extLst>
              </a:tr>
              <a:tr h="434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8 Ohm 0.5W Speaker</a:t>
                      </a: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100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200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3316290888"/>
                  </a:ext>
                </a:extLst>
              </a:tr>
              <a:tr h="434917">
                <a:tc>
                  <a:txBody>
                    <a:bodyPr/>
                    <a:lstStyle/>
                    <a:p>
                      <a:r>
                        <a:rPr lang="en-GB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Condenser mic</a:t>
                      </a: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40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80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4211956760"/>
                  </a:ext>
                </a:extLst>
              </a:tr>
              <a:tr h="434917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LM2596 buck converter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320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640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2719378943"/>
                  </a:ext>
                </a:extLst>
              </a:tr>
              <a:tr h="434917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5V SMPC power adapter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550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1100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2590549370"/>
                  </a:ext>
                </a:extLst>
              </a:tr>
              <a:tr h="434917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3.7V 18650 battery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1020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2040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777812811"/>
                  </a:ext>
                </a:extLst>
              </a:tr>
              <a:tr h="434917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Other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5000</a:t>
                      </a:r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3674842380"/>
                  </a:ext>
                </a:extLst>
              </a:tr>
              <a:tr h="434917">
                <a:tc gridSpan="3">
                  <a:txBody>
                    <a:bodyPr/>
                    <a:lstStyle/>
                    <a:p>
                      <a:pPr algn="ctr"/>
                      <a:r>
                        <a:rPr lang="en-US" sz="2500" b="1" kern="1200" dirty="0">
                          <a:solidFill>
                            <a:schemeClr val="bg1"/>
                          </a:solidFill>
                          <a:latin typeface="Yu Gothic Light" panose="020B0300000000000000" pitchFamily="34" charset="-128"/>
                          <a:ea typeface="Yu Gothic Light" panose="020B0300000000000000" pitchFamily="34" charset="-128"/>
                          <a:cs typeface="+mn-cs"/>
                        </a:rPr>
                        <a:t>Total</a:t>
                      </a:r>
                      <a:endParaRPr lang="en-GB" sz="2500" b="1" kern="1200" dirty="0">
                        <a:solidFill>
                          <a:schemeClr val="bg1"/>
                        </a:solidFill>
                        <a:latin typeface="Yu Gothic Light" panose="020B0300000000000000" pitchFamily="34" charset="-128"/>
                        <a:ea typeface="Yu Gothic Light" panose="020B0300000000000000" pitchFamily="34" charset="-128"/>
                        <a:cs typeface="+mn-cs"/>
                      </a:endParaRPr>
                    </a:p>
                  </a:txBody>
                  <a:tcPr marL="80367" marR="80367" marT="40183" marB="40183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900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19875</a:t>
                      </a:r>
                      <a:endParaRPr lang="en-GB" sz="1900" b="1" kern="120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 marL="80367" marR="80367" marT="40183" marB="40183"/>
                </a:tc>
                <a:extLst>
                  <a:ext uri="{0D108BD9-81ED-4DB2-BD59-A6C34878D82A}">
                    <a16:rowId xmlns:a16="http://schemas.microsoft.com/office/drawing/2014/main" val="2966490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46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D rendering of game pieces tied together with a rope">
            <a:extLst>
              <a:ext uri="{FF2B5EF4-FFF2-40B4-BE49-F238E27FC236}">
                <a16:creationId xmlns:a16="http://schemas.microsoft.com/office/drawing/2014/main" id="{895108D1-738D-E28B-B238-708C6787B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-19050" y="2247900"/>
            <a:ext cx="18287978" cy="80391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FC0E6AD-CFD9-EF00-AE7B-8FF1E37F1A88}"/>
              </a:ext>
            </a:extLst>
          </p:cNvPr>
          <p:cNvSpPr txBox="1">
            <a:spLocks/>
          </p:cNvSpPr>
          <p:nvPr/>
        </p:nvSpPr>
        <p:spPr>
          <a:xfrm>
            <a:off x="342900" y="578643"/>
            <a:ext cx="17926028" cy="1456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9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Individual contribution</a:t>
            </a:r>
          </a:p>
        </p:txBody>
      </p:sp>
    </p:spTree>
    <p:extLst>
      <p:ext uri="{BB962C8B-B14F-4D97-AF65-F5344CB8AC3E}">
        <p14:creationId xmlns:p14="http://schemas.microsoft.com/office/powerpoint/2010/main" val="153626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75256" cy="10287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3562065" y="1501894"/>
            <a:ext cx="9892485" cy="1738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795528">
              <a:lnSpc>
                <a:spcPts val="6575"/>
              </a:lnSpc>
              <a:spcAft>
                <a:spcPts val="600"/>
              </a:spcAft>
            </a:pPr>
            <a:r>
              <a:rPr lang="en-US" sz="4696" kern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214086K </a:t>
            </a:r>
          </a:p>
          <a:p>
            <a:pPr defTabSz="795528">
              <a:lnSpc>
                <a:spcPts val="6575"/>
              </a:lnSpc>
              <a:spcAft>
                <a:spcPts val="600"/>
              </a:spcAft>
            </a:pPr>
            <a:r>
              <a:rPr lang="en-US" sz="4696" kern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T. A. S. I. </a:t>
            </a:r>
            <a:r>
              <a:rPr lang="en-US" sz="4696" kern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Jayalath</a:t>
            </a:r>
            <a:endParaRPr lang="en-US" sz="4696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F3597C-6838-EB42-3E25-CB9176538AD2}"/>
              </a:ext>
            </a:extLst>
          </p:cNvPr>
          <p:cNvCxnSpPr/>
          <p:nvPr/>
        </p:nvCxnSpPr>
        <p:spPr>
          <a:xfrm>
            <a:off x="3562065" y="3543300"/>
            <a:ext cx="6877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98814C9-3297-2315-93A2-B64722790852}"/>
              </a:ext>
            </a:extLst>
          </p:cNvPr>
          <p:cNvGrpSpPr/>
          <p:nvPr/>
        </p:nvGrpSpPr>
        <p:grpSpPr>
          <a:xfrm>
            <a:off x="3429000" y="4381500"/>
            <a:ext cx="8458200" cy="3096073"/>
            <a:chOff x="3429000" y="4381500"/>
            <a:chExt cx="8458200" cy="3096073"/>
          </a:xfrm>
        </p:grpSpPr>
        <p:sp>
          <p:nvSpPr>
            <p:cNvPr id="11" name="TextBox 11"/>
            <p:cNvSpPr txBox="1"/>
            <p:nvPr/>
          </p:nvSpPr>
          <p:spPr>
            <a:xfrm>
              <a:off x="3828475" y="5177071"/>
              <a:ext cx="8058725" cy="2300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NRF24L01 basics</a:t>
              </a:r>
            </a:p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Transmitter and part of NRF24L01</a:t>
              </a:r>
            </a:p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Compilation of code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7781ED-F13E-FFBE-C1C1-9980489DEFA1}"/>
                </a:ext>
              </a:extLst>
            </p:cNvPr>
            <p:cNvSpPr txBox="1"/>
            <p:nvPr/>
          </p:nvSpPr>
          <p:spPr>
            <a:xfrm>
              <a:off x="3429000" y="4381500"/>
              <a:ext cx="3363421" cy="654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53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Responsibilities</a:t>
              </a:r>
              <a:endParaRPr lang="en-GB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3562102" y="2314406"/>
            <a:ext cx="4913082" cy="1624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62065" y="1668688"/>
            <a:ext cx="5472411" cy="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ts val="5115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NRF24L01</a:t>
            </a:r>
            <a:endParaRPr lang="en-US" sz="4298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62065" y="2604903"/>
            <a:ext cx="7363580" cy="407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ct val="150000"/>
              </a:lnSpc>
              <a:spcAft>
                <a:spcPts val="600"/>
              </a:spcAft>
            </a:pPr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Specification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2.4GHz RF transceiver Module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Operating Voltage: 3.3V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Communication Protocol: SPI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Baud Rate: 250 kbps - 2 Mbps.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Channels: 126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Low-cost wireless solution</a:t>
            </a:r>
          </a:p>
        </p:txBody>
      </p:sp>
      <p:pic>
        <p:nvPicPr>
          <p:cNvPr id="3" name="Picture 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60A6E0C-2A3A-563B-97EE-582B30B89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53"/>
          <a:stretch/>
        </p:blipFill>
        <p:spPr>
          <a:xfrm>
            <a:off x="9034476" y="6261845"/>
            <a:ext cx="8765223" cy="2725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527BD6-9C2A-5DF4-7C8A-656DB61AAED8}"/>
              </a:ext>
            </a:extLst>
          </p:cNvPr>
          <p:cNvSpPr txBox="1"/>
          <p:nvPr/>
        </p:nvSpPr>
        <p:spPr>
          <a:xfrm>
            <a:off x="914400" y="9563100"/>
            <a:ext cx="1505540" cy="425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8" u="sng" dirty="0">
                <a:solidFill>
                  <a:schemeClr val="accent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hlinkClick r:id="rId3"/>
              </a:rPr>
              <a:t>Datasheet</a:t>
            </a:r>
            <a:endParaRPr lang="en-GB" sz="2168" u="sng" dirty="0">
              <a:solidFill>
                <a:schemeClr val="accent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7430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3562102" y="2314406"/>
            <a:ext cx="4913082" cy="1624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62065" y="1668688"/>
            <a:ext cx="5886735" cy="590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777240">
              <a:lnSpc>
                <a:spcPts val="5115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 module for NRF24L01</a:t>
            </a:r>
            <a:endParaRPr lang="en-US" sz="3653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62065" y="2604903"/>
            <a:ext cx="7363580" cy="291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ct val="150000"/>
              </a:lnSpc>
              <a:spcAft>
                <a:spcPts val="600"/>
              </a:spcAft>
            </a:pPr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Specification</a:t>
            </a:r>
            <a:endParaRPr lang="en-US" sz="2168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Compatible 8-pin NRF24L01 Series RF Module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Input Voltage: 5V ~ 15V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Output Voltage: 3.3V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Provides power stabilization</a:t>
            </a:r>
          </a:p>
        </p:txBody>
      </p:sp>
      <p:pic>
        <p:nvPicPr>
          <p:cNvPr id="9" name="Picture 8" descr="A picture containing circuit, electronic engineering, electronic component, circuit component&#10;&#10;Description automatically generated">
            <a:extLst>
              <a:ext uri="{FF2B5EF4-FFF2-40B4-BE49-F238E27FC236}">
                <a16:creationId xmlns:a16="http://schemas.microsoft.com/office/drawing/2014/main" id="{7B1C2317-DB51-7D07-9590-10467B20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0" y="41529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79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9D69C-F943-5BDF-1A28-C815FC2EDA0B}"/>
              </a:ext>
            </a:extLst>
          </p:cNvPr>
          <p:cNvSpPr txBox="1"/>
          <p:nvPr/>
        </p:nvSpPr>
        <p:spPr>
          <a:xfrm>
            <a:off x="1600200" y="1028700"/>
            <a:ext cx="9368270" cy="65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diagram of NRF24L01 transmitter</a:t>
            </a:r>
            <a:endParaRPr lang="en-GB" sz="365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EBCABC2-38A6-5313-98A1-4B0A284B1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2" t="27721" r="40739" b="9689"/>
          <a:stretch/>
        </p:blipFill>
        <p:spPr>
          <a:xfrm>
            <a:off x="5038026" y="1948545"/>
            <a:ext cx="8343900" cy="834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13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607CE-C7F6-5459-9B25-08CF8D8E4804}"/>
              </a:ext>
            </a:extLst>
          </p:cNvPr>
          <p:cNvSpPr txBox="1"/>
          <p:nvPr/>
        </p:nvSpPr>
        <p:spPr>
          <a:xfrm>
            <a:off x="1257299" y="342900"/>
            <a:ext cx="51435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Transmitter code</a:t>
            </a:r>
            <a:endParaRPr lang="en-GB" sz="4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0252A-A30C-3573-27F3-787EFFAC5B44}"/>
              </a:ext>
            </a:extLst>
          </p:cNvPr>
          <p:cNvSpPr txBox="1"/>
          <p:nvPr/>
        </p:nvSpPr>
        <p:spPr>
          <a:xfrm>
            <a:off x="1257299" y="1714500"/>
            <a:ext cx="66675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&lt;RF24.h&gt;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&lt;nRF24L01.h&gt;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RF24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Set radio up using pins 7 (CE) 8 (CS)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Struct to hold the sensor values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temperature;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co_ppm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4E5B61"/>
                </a:solidFill>
                <a:latin typeface="Consolas" panose="020B0609020204030204" pitchFamily="49" charset="0"/>
              </a:rPr>
              <a:t>methane_ppm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openWritingPipe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F0F0F0F0E1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LL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000" dirty="0">
                <a:solidFill>
                  <a:srgbClr val="95A5A6"/>
                </a:solidFill>
                <a:latin typeface="Consolas" panose="020B0609020204030204" pitchFamily="49" charset="0"/>
              </a:rPr>
              <a:t>  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Address to send to (6-byte alphanumeric)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1714-1478-D6FE-86EC-9E98D0C776CB}"/>
              </a:ext>
            </a:extLst>
          </p:cNvPr>
          <p:cNvSpPr txBox="1"/>
          <p:nvPr/>
        </p:nvSpPr>
        <p:spPr>
          <a:xfrm>
            <a:off x="9067800" y="647700"/>
            <a:ext cx="878586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sendMessage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Read the temperature data from the DHT22 sensor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temperature =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readTemperature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Read the CO data from the MQ7 CO sensor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co_ppm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dirty="0" err="1">
                <a:solidFill>
                  <a:srgbClr val="D35400"/>
                </a:solidFill>
                <a:latin typeface="Consolas" panose="020B0609020204030204" pitchFamily="49" charset="0"/>
              </a:rPr>
              <a:t>readCOConcentration</a:t>
            </a:r>
            <a:r>
              <a:rPr lang="en-GB" sz="2000" dirty="0">
                <a:solidFill>
                  <a:srgbClr val="D35400"/>
                </a:solidFill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2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Read the CO data from the MQ7 CO sensor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methane_ppm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mq4Value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Create a struct to hold the temperature and CO values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temperature;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co_ppm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co_ppm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dirty="0" err="1">
                <a:solidFill>
                  <a:srgbClr val="D35400"/>
                </a:solidFill>
                <a:latin typeface="Consolas" panose="020B0609020204030204" pitchFamily="49" charset="0"/>
              </a:rPr>
              <a:t>methne_ppm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methaneppm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Send the temperature and CO data over the radio module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&amp;data,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sendMessage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FB397F-8D50-8802-DEE3-3FE9876A62DC}"/>
              </a:ext>
            </a:extLst>
          </p:cNvPr>
          <p:cNvCxnSpPr/>
          <p:nvPr/>
        </p:nvCxnSpPr>
        <p:spPr>
          <a:xfrm>
            <a:off x="8686800" y="566928"/>
            <a:ext cx="0" cy="9153143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25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75256" cy="10287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3562065" y="1501894"/>
            <a:ext cx="9892485" cy="1738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795528">
              <a:lnSpc>
                <a:spcPts val="6575"/>
              </a:lnSpc>
              <a:spcAft>
                <a:spcPts val="600"/>
              </a:spcAft>
            </a:pPr>
            <a:r>
              <a:rPr lang="en-US" sz="4696" kern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214023R </a:t>
            </a:r>
          </a:p>
          <a:p>
            <a:pPr defTabSz="795528">
              <a:lnSpc>
                <a:spcPts val="6575"/>
              </a:lnSpc>
              <a:spcAft>
                <a:spcPts val="600"/>
              </a:spcAft>
            </a:pPr>
            <a:r>
              <a:rPr lang="en-US" sz="4696" kern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A. M. C. I. </a:t>
            </a:r>
            <a:r>
              <a:rPr lang="en-US" sz="4696" kern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Athapaththu</a:t>
            </a:r>
            <a:endParaRPr lang="en-US" sz="4696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F3597C-6838-EB42-3E25-CB9176538AD2}"/>
              </a:ext>
            </a:extLst>
          </p:cNvPr>
          <p:cNvCxnSpPr/>
          <p:nvPr/>
        </p:nvCxnSpPr>
        <p:spPr>
          <a:xfrm>
            <a:off x="3562065" y="3543300"/>
            <a:ext cx="6877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540BB9F-330C-1928-D9B4-114FFB916FD8}"/>
              </a:ext>
            </a:extLst>
          </p:cNvPr>
          <p:cNvGrpSpPr/>
          <p:nvPr/>
        </p:nvGrpSpPr>
        <p:grpSpPr>
          <a:xfrm>
            <a:off x="3429000" y="4381500"/>
            <a:ext cx="8458200" cy="3096073"/>
            <a:chOff x="3429000" y="4381500"/>
            <a:chExt cx="8458200" cy="3096073"/>
          </a:xfrm>
        </p:grpSpPr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90515218-AFFA-F800-2BBA-1BB7A8A8F35F}"/>
                </a:ext>
              </a:extLst>
            </p:cNvPr>
            <p:cNvSpPr txBox="1"/>
            <p:nvPr/>
          </p:nvSpPr>
          <p:spPr>
            <a:xfrm>
              <a:off x="3828475" y="5177071"/>
              <a:ext cx="8058725" cy="2300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Receiver and repeater part of NRF24L01</a:t>
              </a:r>
            </a:p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Lcd display</a:t>
              </a:r>
            </a:p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I2C module for display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08B7A-B14C-CE7E-B154-5DC89958B105}"/>
                </a:ext>
              </a:extLst>
            </p:cNvPr>
            <p:cNvSpPr txBox="1"/>
            <p:nvPr/>
          </p:nvSpPr>
          <p:spPr>
            <a:xfrm>
              <a:off x="3429000" y="4381500"/>
              <a:ext cx="3363421" cy="654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53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Responsibilities</a:t>
              </a:r>
              <a:endParaRPr lang="en-GB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19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9D69C-F943-5BDF-1A28-C815FC2EDA0B}"/>
              </a:ext>
            </a:extLst>
          </p:cNvPr>
          <p:cNvSpPr txBox="1"/>
          <p:nvPr/>
        </p:nvSpPr>
        <p:spPr>
          <a:xfrm>
            <a:off x="1600200" y="1028700"/>
            <a:ext cx="8741496" cy="65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diagram of NRF24L01 receiver</a:t>
            </a:r>
            <a:endParaRPr lang="en-GB" sz="365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EA4F4A1-5C33-534B-33CD-8CD5360C1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4" t="28783" r="48264" b="9687"/>
          <a:stretch/>
        </p:blipFill>
        <p:spPr>
          <a:xfrm>
            <a:off x="4674066" y="1683175"/>
            <a:ext cx="8939867" cy="85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80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607CE-C7F6-5459-9B25-08CF8D8E4804}"/>
              </a:ext>
            </a:extLst>
          </p:cNvPr>
          <p:cNvSpPr txBox="1"/>
          <p:nvPr/>
        </p:nvSpPr>
        <p:spPr>
          <a:xfrm>
            <a:off x="1257299" y="342900"/>
            <a:ext cx="51435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Receiver code</a:t>
            </a:r>
            <a:endParaRPr lang="en-GB" sz="4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0252A-A30C-3573-27F3-787EFFAC5B44}"/>
              </a:ext>
            </a:extLst>
          </p:cNvPr>
          <p:cNvSpPr txBox="1"/>
          <p:nvPr/>
        </p:nvSpPr>
        <p:spPr>
          <a:xfrm>
            <a:off x="1257299" y="1333500"/>
            <a:ext cx="66675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&lt;nRF24L01.h&gt;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&lt;RF24.h&gt;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Setup the radio module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RF24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CE, CSN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Define the struct to hold temperature and CO values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temperature;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CO_ppm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other_value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Create an instance of the struct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Setup the radio module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openReadingPipe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0x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F0F0F0F0D2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LL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startListening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1714-1478-D6FE-86EC-9E98D0C776CB}"/>
              </a:ext>
            </a:extLst>
          </p:cNvPr>
          <p:cNvSpPr txBox="1"/>
          <p:nvPr/>
        </p:nvSpPr>
        <p:spPr>
          <a:xfrm>
            <a:off x="9067800" y="1333500"/>
            <a:ext cx="87858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Print the received data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"Temperature: 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GB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degC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tCO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CO_ppm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Metane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PPM 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other_value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FB397F-8D50-8802-DEE3-3FE9876A62DC}"/>
              </a:ext>
            </a:extLst>
          </p:cNvPr>
          <p:cNvCxnSpPr/>
          <p:nvPr/>
        </p:nvCxnSpPr>
        <p:spPr>
          <a:xfrm>
            <a:off x="8686800" y="566928"/>
            <a:ext cx="0" cy="9153143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63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7D905-72AA-FC7E-BD6D-84E0827D2FBB}"/>
              </a:ext>
            </a:extLst>
          </p:cNvPr>
          <p:cNvSpPr txBox="1"/>
          <p:nvPr/>
        </p:nvSpPr>
        <p:spPr>
          <a:xfrm>
            <a:off x="6912460" y="362136"/>
            <a:ext cx="446308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members</a:t>
            </a:r>
            <a:endParaRPr lang="en-GB" sz="4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10DB24-7F79-4AE0-E186-8E4F6210BAB4}"/>
              </a:ext>
            </a:extLst>
          </p:cNvPr>
          <p:cNvGrpSpPr/>
          <p:nvPr/>
        </p:nvGrpSpPr>
        <p:grpSpPr>
          <a:xfrm>
            <a:off x="852771" y="1548749"/>
            <a:ext cx="16582458" cy="8255866"/>
            <a:chOff x="852771" y="1548749"/>
            <a:chExt cx="16582458" cy="825586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B244658-EAE1-98F6-8655-3FC15C9685B1}"/>
                </a:ext>
              </a:extLst>
            </p:cNvPr>
            <p:cNvSpPr/>
            <p:nvPr/>
          </p:nvSpPr>
          <p:spPr>
            <a:xfrm>
              <a:off x="11049001" y="1548749"/>
              <a:ext cx="2895601" cy="2971800"/>
            </a:xfrm>
            <a:prstGeom prst="round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36803F-4588-F5C9-AF79-E2516F9008D1}"/>
                </a:ext>
              </a:extLst>
            </p:cNvPr>
            <p:cNvGrpSpPr/>
            <p:nvPr/>
          </p:nvGrpSpPr>
          <p:grpSpPr>
            <a:xfrm>
              <a:off x="3489516" y="1548749"/>
              <a:ext cx="4603368" cy="4051951"/>
              <a:chOff x="3489516" y="1548749"/>
              <a:chExt cx="4603368" cy="405195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CA38D06-72FB-B5FE-6E36-CF40C6A2CCCF}"/>
                  </a:ext>
                </a:extLst>
              </p:cNvPr>
              <p:cNvSpPr/>
              <p:nvPr/>
            </p:nvSpPr>
            <p:spPr>
              <a:xfrm>
                <a:off x="4343400" y="1548749"/>
                <a:ext cx="2895601" cy="2971800"/>
              </a:xfrm>
              <a:prstGeom prst="round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TextBox 22">
                <a:extLst>
                  <a:ext uri="{FF2B5EF4-FFF2-40B4-BE49-F238E27FC236}">
                    <a16:creationId xmlns:a16="http://schemas.microsoft.com/office/drawing/2014/main" id="{74E9EEE5-B8D9-ECE8-5207-DFECB972DCD4}"/>
                  </a:ext>
                </a:extLst>
              </p:cNvPr>
              <p:cNvSpPr txBox="1"/>
              <p:nvPr/>
            </p:nvSpPr>
            <p:spPr>
              <a:xfrm>
                <a:off x="3489516" y="4724819"/>
                <a:ext cx="4603368" cy="8758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2846" b="1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T. A. S. I. Jayalath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2846" b="1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214086K</a:t>
                </a:r>
                <a:endParaRPr lang="en-US" sz="2846" b="1" dirty="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</p:grpSp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0D3C857F-6A22-A7D0-609D-22E5A066A908}"/>
                </a:ext>
              </a:extLst>
            </p:cNvPr>
            <p:cNvSpPr txBox="1"/>
            <p:nvPr/>
          </p:nvSpPr>
          <p:spPr>
            <a:xfrm>
              <a:off x="9936260" y="4680896"/>
              <a:ext cx="5121082" cy="9637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846" b="1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A. M. C. I. </a:t>
              </a:r>
              <a:r>
                <a:rPr lang="en-US" sz="2846" b="1" dirty="0" err="1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Athapaththu</a:t>
              </a:r>
              <a:endPara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algn="ctr">
                <a:spcBef>
                  <a:spcPct val="0"/>
                </a:spcBef>
              </a:pPr>
              <a:r>
                <a:rPr lang="en-US" sz="2846" b="1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214023R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9ECD18-22B5-80A5-C23E-B920C1DA0DD0}"/>
                </a:ext>
              </a:extLst>
            </p:cNvPr>
            <p:cNvGrpSpPr/>
            <p:nvPr/>
          </p:nvGrpSpPr>
          <p:grpSpPr>
            <a:xfrm>
              <a:off x="12831861" y="5600700"/>
              <a:ext cx="4603368" cy="4132742"/>
              <a:chOff x="3489516" y="1548749"/>
              <a:chExt cx="4603368" cy="41327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DE73492-222C-D722-2728-9ABA466A37F9}"/>
                  </a:ext>
                </a:extLst>
              </p:cNvPr>
              <p:cNvSpPr/>
              <p:nvPr/>
            </p:nvSpPr>
            <p:spPr>
              <a:xfrm>
                <a:off x="4343400" y="1548749"/>
                <a:ext cx="2895601" cy="2971800"/>
              </a:xfrm>
              <a:prstGeom prst="roundRect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TextBox 22">
                <a:extLst>
                  <a:ext uri="{FF2B5EF4-FFF2-40B4-BE49-F238E27FC236}">
                    <a16:creationId xmlns:a16="http://schemas.microsoft.com/office/drawing/2014/main" id="{DCAB185F-6362-6AB5-7670-36F8D4B9B55E}"/>
                  </a:ext>
                </a:extLst>
              </p:cNvPr>
              <p:cNvSpPr txBox="1"/>
              <p:nvPr/>
            </p:nvSpPr>
            <p:spPr>
              <a:xfrm>
                <a:off x="3489516" y="4724819"/>
                <a:ext cx="4603368" cy="95667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058"/>
                  </a:lnSpc>
                  <a:spcBef>
                    <a:spcPct val="0"/>
                  </a:spcBef>
                </a:pPr>
                <a:r>
                  <a:rPr lang="en-US" sz="2846" b="1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A. S. F. </a:t>
                </a:r>
                <a:r>
                  <a:rPr lang="en-US" sz="2846" b="1" dirty="0" err="1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Sahla</a:t>
                </a:r>
                <a:endParaRPr lang="en-US" sz="2846" b="1" dirty="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  <a:p>
                <a:pPr algn="ctr"/>
                <a:r>
                  <a:rPr lang="en-US" sz="2846" b="1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214177P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2D331B9-EF47-286F-2DAF-2DF8FB2B800C}"/>
                </a:ext>
              </a:extLst>
            </p:cNvPr>
            <p:cNvGrpSpPr/>
            <p:nvPr/>
          </p:nvGrpSpPr>
          <p:grpSpPr>
            <a:xfrm>
              <a:off x="852771" y="5600700"/>
              <a:ext cx="4603368" cy="4203915"/>
              <a:chOff x="3489516" y="1548749"/>
              <a:chExt cx="4603368" cy="4203915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C798221-66F8-7B2C-F2EA-474D5F182F29}"/>
                  </a:ext>
                </a:extLst>
              </p:cNvPr>
              <p:cNvSpPr/>
              <p:nvPr/>
            </p:nvSpPr>
            <p:spPr>
              <a:xfrm>
                <a:off x="4343400" y="1548749"/>
                <a:ext cx="2895601" cy="2971800"/>
              </a:xfrm>
              <a:prstGeom prst="round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2">
                <a:extLst>
                  <a:ext uri="{FF2B5EF4-FFF2-40B4-BE49-F238E27FC236}">
                    <a16:creationId xmlns:a16="http://schemas.microsoft.com/office/drawing/2014/main" id="{85B24B79-7223-55B1-6DA4-1C8625C40CFB}"/>
                  </a:ext>
                </a:extLst>
              </p:cNvPr>
              <p:cNvSpPr txBox="1"/>
              <p:nvPr/>
            </p:nvSpPr>
            <p:spPr>
              <a:xfrm>
                <a:off x="3489516" y="4724819"/>
                <a:ext cx="4603368" cy="10278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058"/>
                  </a:lnSpc>
                  <a:spcBef>
                    <a:spcPct val="0"/>
                  </a:spcBef>
                </a:pPr>
                <a:r>
                  <a:rPr lang="en-US" sz="2846" b="1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A. D. R. V. Abeysiri</a:t>
                </a:r>
              </a:p>
              <a:p>
                <a:pPr algn="ctr">
                  <a:lnSpc>
                    <a:spcPts val="4058"/>
                  </a:lnSpc>
                  <a:spcBef>
                    <a:spcPct val="0"/>
                  </a:spcBef>
                </a:pPr>
                <a:r>
                  <a:rPr lang="en-US" sz="2846" b="1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214007X</a:t>
                </a:r>
                <a:endParaRPr lang="en-US" sz="2846" b="1" dirty="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71344FF-F6A2-7256-9F2A-CAD324E2234B}"/>
                </a:ext>
              </a:extLst>
            </p:cNvPr>
            <p:cNvGrpSpPr/>
            <p:nvPr/>
          </p:nvGrpSpPr>
          <p:grpSpPr>
            <a:xfrm>
              <a:off x="6842316" y="5644621"/>
              <a:ext cx="4603368" cy="4132742"/>
              <a:chOff x="3489516" y="1548749"/>
              <a:chExt cx="4603368" cy="41327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F71BF37-D878-7FD2-5493-F85A5A3D33EE}"/>
                  </a:ext>
                </a:extLst>
              </p:cNvPr>
              <p:cNvSpPr/>
              <p:nvPr/>
            </p:nvSpPr>
            <p:spPr>
              <a:xfrm>
                <a:off x="4343400" y="1548749"/>
                <a:ext cx="2895601" cy="2971800"/>
              </a:xfrm>
              <a:prstGeom prst="roundRect">
                <a:avLst/>
              </a:prstGeom>
              <a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Box 22">
                <a:extLst>
                  <a:ext uri="{FF2B5EF4-FFF2-40B4-BE49-F238E27FC236}">
                    <a16:creationId xmlns:a16="http://schemas.microsoft.com/office/drawing/2014/main" id="{954E44B3-204F-EABD-B927-784F4CE8E337}"/>
                  </a:ext>
                </a:extLst>
              </p:cNvPr>
              <p:cNvSpPr txBox="1"/>
              <p:nvPr/>
            </p:nvSpPr>
            <p:spPr>
              <a:xfrm>
                <a:off x="3489516" y="4724819"/>
                <a:ext cx="4603368" cy="95667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058"/>
                  </a:lnSpc>
                  <a:spcBef>
                    <a:spcPct val="0"/>
                  </a:spcBef>
                </a:pPr>
                <a:r>
                  <a:rPr lang="en-US" sz="2846" b="1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W. A. T. M. Thilakarathna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2846" b="1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214211R</a:t>
                </a:r>
                <a:endParaRPr lang="en-US" sz="2846" b="1" dirty="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05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9D69C-F943-5BDF-1A28-C815FC2EDA0B}"/>
              </a:ext>
            </a:extLst>
          </p:cNvPr>
          <p:cNvSpPr txBox="1"/>
          <p:nvPr/>
        </p:nvSpPr>
        <p:spPr>
          <a:xfrm>
            <a:off x="1600200" y="1028700"/>
            <a:ext cx="8826455" cy="65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diagram of NRF24L01 repeater</a:t>
            </a:r>
            <a:endParaRPr lang="en-GB" sz="365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57579EA-E762-96A7-E49F-2F52FD8A6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7" t="23510" r="21061" b="1476"/>
          <a:stretch/>
        </p:blipFill>
        <p:spPr>
          <a:xfrm>
            <a:off x="3260236" y="2019300"/>
            <a:ext cx="11767527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52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607CE-C7F6-5459-9B25-08CF8D8E4804}"/>
              </a:ext>
            </a:extLst>
          </p:cNvPr>
          <p:cNvSpPr txBox="1"/>
          <p:nvPr/>
        </p:nvSpPr>
        <p:spPr>
          <a:xfrm>
            <a:off x="1257299" y="687543"/>
            <a:ext cx="43815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Repeater code</a:t>
            </a:r>
            <a:endParaRPr lang="en-GB" sz="4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0252A-A30C-3573-27F3-787EFFAC5B44}"/>
              </a:ext>
            </a:extLst>
          </p:cNvPr>
          <p:cNvSpPr txBox="1"/>
          <p:nvPr/>
        </p:nvSpPr>
        <p:spPr>
          <a:xfrm>
            <a:off x="1257299" y="2019300"/>
            <a:ext cx="830579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&lt;RF24.h&gt;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RF24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CE, CSN pins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Define the struct to hold temperature and CO values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temperature;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CO_ppm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other_value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openReadingPipe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0x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F0F0F0F0E1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LL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Address to receive from (6-byte alphanumeric)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openWritingPipe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F0F0F0F0D2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LL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Address to transmit to (6-byte alphanumeric)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startListening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1714-1478-D6FE-86EC-9E98D0C776CB}"/>
              </a:ext>
            </a:extLst>
          </p:cNvPr>
          <p:cNvSpPr txBox="1"/>
          <p:nvPr/>
        </p:nvSpPr>
        <p:spPr>
          <a:xfrm>
            <a:off x="10439400" y="2019300"/>
            <a:ext cx="87858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stopListening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sensorData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startListening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FB397F-8D50-8802-DEE3-3FE9876A62DC}"/>
              </a:ext>
            </a:extLst>
          </p:cNvPr>
          <p:cNvCxnSpPr/>
          <p:nvPr/>
        </p:nvCxnSpPr>
        <p:spPr>
          <a:xfrm>
            <a:off x="9601200" y="714757"/>
            <a:ext cx="0" cy="9153143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96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3562102" y="2314406"/>
            <a:ext cx="4913082" cy="1624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62065" y="1668688"/>
            <a:ext cx="5472411" cy="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ts val="5115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53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16x4 LCD Display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2065" y="2604903"/>
            <a:ext cx="7363580" cy="465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ct val="150000"/>
              </a:lnSpc>
              <a:spcAft>
                <a:spcPts val="600"/>
              </a:spcAft>
            </a:pPr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Specification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Contains 16 pins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Operate in 4bit mode or 8bit modes.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Resolution:16 columns and 4 rows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Total Characters: 64 (16x4)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Used to display sensor values and mine condition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Viewing area: 60x32.6mm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I2C communication protocol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24138E-F9F9-1CB0-4E03-3B5D6D81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3507452"/>
            <a:ext cx="4876800" cy="327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CF719-3450-1E53-FA60-58878D863418}"/>
              </a:ext>
            </a:extLst>
          </p:cNvPr>
          <p:cNvSpPr txBox="1"/>
          <p:nvPr/>
        </p:nvSpPr>
        <p:spPr>
          <a:xfrm>
            <a:off x="914400" y="9563100"/>
            <a:ext cx="1505540" cy="425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8" u="sng" dirty="0">
                <a:solidFill>
                  <a:schemeClr val="accent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hlinkClick r:id="rId3" action="ppaction://hlinkfile"/>
              </a:rPr>
              <a:t>Datasheet</a:t>
            </a:r>
            <a:endParaRPr lang="en-GB" sz="2168" u="sng" dirty="0">
              <a:solidFill>
                <a:schemeClr val="accent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3254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2362237" y="1750618"/>
            <a:ext cx="4913082" cy="1624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362200" y="1104900"/>
            <a:ext cx="547241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ts val="5115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53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I2C PCF8574T</a:t>
            </a:r>
          </a:p>
          <a:p>
            <a:pPr defTabSz="777240">
              <a:lnSpc>
                <a:spcPts val="5115"/>
              </a:lnSpc>
              <a:spcBef>
                <a:spcPct val="0"/>
              </a:spcBef>
              <a:spcAft>
                <a:spcPts val="600"/>
              </a:spcAft>
            </a:pPr>
            <a:endParaRPr lang="en-US" sz="4298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62200" y="2041115"/>
            <a:ext cx="7363580" cy="326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520" lvl="1" indent="-342900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Reduce no of wires</a:t>
            </a:r>
          </a:p>
          <a:p>
            <a:pPr marL="731520" lvl="1" indent="-342900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Contains PCF8574T chip </a:t>
            </a:r>
          </a:p>
          <a:p>
            <a:pPr marL="731520" lvl="1" indent="-342900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Using I2C can adjust the display’s contrast</a:t>
            </a:r>
          </a:p>
          <a:p>
            <a:pPr marL="731520" lvl="1" indent="-342900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Only used two pins to connect LCD to the Arduino board</a:t>
            </a:r>
          </a:p>
          <a:p>
            <a:pPr marL="731520" lvl="1" indent="-342900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(SDA, SCL)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03D98F0C-3ADD-D30A-959A-5395333F34F6}"/>
              </a:ext>
            </a:extLst>
          </p:cNvPr>
          <p:cNvSpPr txBox="1"/>
          <p:nvPr/>
        </p:nvSpPr>
        <p:spPr>
          <a:xfrm>
            <a:off x="2362200" y="5567944"/>
            <a:ext cx="7363580" cy="349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ct val="150000"/>
              </a:lnSpc>
              <a:spcAft>
                <a:spcPts val="600"/>
              </a:spcAft>
            </a:pPr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Specification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Maximum voltage 7V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Maximum current 20mA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Operating Temperature  -20° C to +70°°C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I2C Address range - 0x20 to 0x27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(Default =0x27,Addressable)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68F3D-4258-1278-9019-F12D522B6EC6}"/>
              </a:ext>
            </a:extLst>
          </p:cNvPr>
          <p:cNvSpPr txBox="1"/>
          <p:nvPr/>
        </p:nvSpPr>
        <p:spPr>
          <a:xfrm>
            <a:off x="914400" y="9563100"/>
            <a:ext cx="1505540" cy="425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8" u="sng" dirty="0">
                <a:solidFill>
                  <a:schemeClr val="accent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hlinkClick r:id="rId2"/>
              </a:rPr>
              <a:t>Datasheet</a:t>
            </a:r>
            <a:endParaRPr lang="en-GB" sz="2168" u="sng" dirty="0">
              <a:solidFill>
                <a:schemeClr val="accent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B382EB-F62E-8834-BAED-87BFF6F585AA}"/>
              </a:ext>
            </a:extLst>
          </p:cNvPr>
          <p:cNvGrpSpPr/>
          <p:nvPr/>
        </p:nvGrpSpPr>
        <p:grpSpPr>
          <a:xfrm>
            <a:off x="11430000" y="3071006"/>
            <a:ext cx="4114800" cy="4993876"/>
            <a:chOff x="7764794" y="3154180"/>
            <a:chExt cx="2758411" cy="3978640"/>
          </a:xfrm>
        </p:grpSpPr>
        <p:pic>
          <p:nvPicPr>
            <p:cNvPr id="9" name="Picture 8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6E5CC999-BC81-2F19-1973-69E12455F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35" r="8338"/>
            <a:stretch/>
          </p:blipFill>
          <p:spPr>
            <a:xfrm rot="21066421">
              <a:off x="7764794" y="3982319"/>
              <a:ext cx="2162175" cy="2357437"/>
            </a:xfrm>
            <a:prstGeom prst="rect">
              <a:avLst/>
            </a:prstGeom>
          </p:spPr>
        </p:pic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59101B8D-F34E-0248-90EA-39FB9C791446}"/>
                </a:ext>
              </a:extLst>
            </p:cNvPr>
            <p:cNvSpPr txBox="1"/>
            <p:nvPr/>
          </p:nvSpPr>
          <p:spPr>
            <a:xfrm>
              <a:off x="8104520" y="3395459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b="1"/>
                <a:t>GND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EBB7CB-4B0C-5168-3623-2090F4DA7621}"/>
                </a:ext>
              </a:extLst>
            </p:cNvPr>
            <p:cNvCxnSpPr>
              <a:cxnSpLocks/>
            </p:cNvCxnSpPr>
            <p:nvPr/>
          </p:nvCxnSpPr>
          <p:spPr>
            <a:xfrm>
              <a:off x="8631570" y="3693352"/>
              <a:ext cx="508000" cy="5461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23">
              <a:extLst>
                <a:ext uri="{FF2B5EF4-FFF2-40B4-BE49-F238E27FC236}">
                  <a16:creationId xmlns:a16="http://schemas.microsoft.com/office/drawing/2014/main" id="{DD004D0B-C134-5364-7E0E-C1CDCC64AA4F}"/>
                </a:ext>
              </a:extLst>
            </p:cNvPr>
            <p:cNvSpPr txBox="1"/>
            <p:nvPr/>
          </p:nvSpPr>
          <p:spPr>
            <a:xfrm>
              <a:off x="8790756" y="3154180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b="1">
                  <a:solidFill>
                    <a:srgbClr val="FF0000"/>
                  </a:solidFill>
                </a:rPr>
                <a:t>VCC</a:t>
              </a:r>
            </a:p>
          </p:txBody>
        </p:sp>
        <p:sp>
          <p:nvSpPr>
            <p:cNvPr id="13" name="TextBox 33">
              <a:extLst>
                <a:ext uri="{FF2B5EF4-FFF2-40B4-BE49-F238E27FC236}">
                  <a16:creationId xmlns:a16="http://schemas.microsoft.com/office/drawing/2014/main" id="{374DD850-B244-759F-0C61-0ECA5F868FA4}"/>
                </a:ext>
              </a:extLst>
            </p:cNvPr>
            <p:cNvSpPr txBox="1"/>
            <p:nvPr/>
          </p:nvSpPr>
          <p:spPr>
            <a:xfrm>
              <a:off x="9489331" y="3426684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b="1">
                  <a:solidFill>
                    <a:srgbClr val="FFC000"/>
                  </a:solidFill>
                </a:rPr>
                <a:t>SDA</a:t>
              </a:r>
            </a:p>
          </p:txBody>
        </p:sp>
        <p:sp>
          <p:nvSpPr>
            <p:cNvPr id="14" name="TextBox 35">
              <a:extLst>
                <a:ext uri="{FF2B5EF4-FFF2-40B4-BE49-F238E27FC236}">
                  <a16:creationId xmlns:a16="http://schemas.microsoft.com/office/drawing/2014/main" id="{E086DDB6-7154-5313-92E7-131193379B05}"/>
                </a:ext>
              </a:extLst>
            </p:cNvPr>
            <p:cNvSpPr txBox="1"/>
            <p:nvPr/>
          </p:nvSpPr>
          <p:spPr>
            <a:xfrm>
              <a:off x="9876874" y="38701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b="1">
                  <a:solidFill>
                    <a:srgbClr val="70AD47"/>
                  </a:solidFill>
                </a:rPr>
                <a:t>SCL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9C12B8F-B70E-AB29-E2A7-EABDECB364F1}"/>
                </a:ext>
              </a:extLst>
            </p:cNvPr>
            <p:cNvCxnSpPr>
              <a:cxnSpLocks/>
            </p:cNvCxnSpPr>
            <p:nvPr/>
          </p:nvCxnSpPr>
          <p:spPr>
            <a:xfrm>
              <a:off x="9114169" y="3495965"/>
              <a:ext cx="140053" cy="8471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B2CCFFB-0172-211B-1960-408199AE5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9197" y="3764791"/>
              <a:ext cx="337423" cy="6334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534ACF6-3389-DCF1-37A2-76FAC00BB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1592" y="4175993"/>
              <a:ext cx="538878" cy="2630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D4C995A-9C16-01B9-F68C-B3E82F6508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6106" y="6153810"/>
              <a:ext cx="338314" cy="6447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38E74039-D639-81D5-CF18-538CECAE646E}"/>
                </a:ext>
              </a:extLst>
            </p:cNvPr>
            <p:cNvSpPr txBox="1"/>
            <p:nvPr/>
          </p:nvSpPr>
          <p:spPr>
            <a:xfrm>
              <a:off x="8391045" y="6763488"/>
              <a:ext cx="2121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b="1"/>
                <a:t>Backlight Jumper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402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9D69C-F943-5BDF-1A28-C815FC2EDA0B}"/>
              </a:ext>
            </a:extLst>
          </p:cNvPr>
          <p:cNvSpPr txBox="1"/>
          <p:nvPr/>
        </p:nvSpPr>
        <p:spPr>
          <a:xfrm>
            <a:off x="1600200" y="1028700"/>
            <a:ext cx="8709436" cy="65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diagram of I2C and Lcd display</a:t>
            </a:r>
            <a:endParaRPr lang="en-GB" sz="365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A8518CF-F1AD-C8DA-A886-6584649F8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24077" r="34952" b="12871"/>
          <a:stretch/>
        </p:blipFill>
        <p:spPr>
          <a:xfrm>
            <a:off x="3886200" y="1943100"/>
            <a:ext cx="10515600" cy="80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60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607CE-C7F6-5459-9B25-08CF8D8E4804}"/>
              </a:ext>
            </a:extLst>
          </p:cNvPr>
          <p:cNvSpPr txBox="1"/>
          <p:nvPr/>
        </p:nvSpPr>
        <p:spPr>
          <a:xfrm>
            <a:off x="1257299" y="419100"/>
            <a:ext cx="590550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I2C lcd display code</a:t>
            </a:r>
            <a:endParaRPr lang="en-GB" sz="4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0252A-A30C-3573-27F3-787EFFAC5B44}"/>
              </a:ext>
            </a:extLst>
          </p:cNvPr>
          <p:cNvSpPr txBox="1"/>
          <p:nvPr/>
        </p:nvSpPr>
        <p:spPr>
          <a:xfrm>
            <a:off x="2000250" y="1485900"/>
            <a:ext cx="1428750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&lt;LiquidCrystal_I2C.h&gt;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//libraries for lcd display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LiquidCrystal_I2C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Set the I2C address and dimensions of the display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lcdsetup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//calling </a:t>
            </a:r>
            <a:r>
              <a:rPr lang="en-GB" sz="20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lcdsetup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function for setting up the lcd display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//lcd display function for the </a:t>
            </a:r>
            <a:r>
              <a:rPr lang="en-GB" sz="20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begining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of the receiver station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lcdsetup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Initialize the LCD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backlight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Turn on the backlight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Set the cursor to the beginning of the second line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"____MINOR_____"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Print a message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Set the cursor to the beginning of the third line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"_SAFETY HELMET"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//clear the display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//lcd display function when sensor values receiving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lcdloop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meth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co)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Set the cursor to the beginning of the first line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"MINE CONDITION"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44878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70252A-A30C-3573-27F3-787EFFAC5B44}"/>
              </a:ext>
            </a:extLst>
          </p:cNvPr>
          <p:cNvSpPr txBox="1"/>
          <p:nvPr/>
        </p:nvSpPr>
        <p:spPr>
          <a:xfrm>
            <a:off x="2000250" y="419100"/>
            <a:ext cx="14287501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Set the cursor to the beginning of the second line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"Temp(c)    :"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Set the cursor to the beginning of the third line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Methan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(ppm):"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meth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Set the cursor to the beginning of the fourth line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"CO(ppm)    :"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//lcd display function when audio transmission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lcdLoopAudio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//clear the display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"Audio-&gt;"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//display the remaining seconds of audio transmission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 Sec"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"Temp(c)    :"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tempAudio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Methan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(ppm):"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CH4Audio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"CO(ppm)    :"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CoAudio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95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75256" cy="10287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3562065" y="1501894"/>
            <a:ext cx="9892485" cy="1738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795528">
              <a:lnSpc>
                <a:spcPts val="6575"/>
              </a:lnSpc>
              <a:spcAft>
                <a:spcPts val="600"/>
              </a:spcAft>
            </a:pPr>
            <a:r>
              <a:rPr lang="en-US" sz="4696" kern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214211R </a:t>
            </a:r>
          </a:p>
          <a:p>
            <a:pPr defTabSz="795528">
              <a:lnSpc>
                <a:spcPts val="6575"/>
              </a:lnSpc>
              <a:spcAft>
                <a:spcPts val="600"/>
              </a:spcAft>
            </a:pPr>
            <a:r>
              <a:rPr lang="en-US" sz="4696" kern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W. A. T. M. Thilakarathna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F3597C-6838-EB42-3E25-CB9176538AD2}"/>
              </a:ext>
            </a:extLst>
          </p:cNvPr>
          <p:cNvCxnSpPr/>
          <p:nvPr/>
        </p:nvCxnSpPr>
        <p:spPr>
          <a:xfrm>
            <a:off x="3562065" y="3543300"/>
            <a:ext cx="6877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0E268F7-CFE8-5436-724A-DFF82B799CCF}"/>
              </a:ext>
            </a:extLst>
          </p:cNvPr>
          <p:cNvGrpSpPr/>
          <p:nvPr/>
        </p:nvGrpSpPr>
        <p:grpSpPr>
          <a:xfrm>
            <a:off x="3429000" y="4381500"/>
            <a:ext cx="8458200" cy="4737548"/>
            <a:chOff x="3429000" y="4381500"/>
            <a:chExt cx="8458200" cy="4737548"/>
          </a:xfrm>
        </p:grpSpPr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627A3C20-1A97-D13B-81CC-2768C4057670}"/>
                </a:ext>
              </a:extLst>
            </p:cNvPr>
            <p:cNvSpPr txBox="1"/>
            <p:nvPr/>
          </p:nvSpPr>
          <p:spPr>
            <a:xfrm>
              <a:off x="3828475" y="5177071"/>
              <a:ext cx="8058725" cy="3941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Audio transmission part of NRF24L01</a:t>
              </a:r>
            </a:p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Power supply</a:t>
              </a:r>
            </a:p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Designing the PCB</a:t>
              </a:r>
            </a:p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3D design</a:t>
              </a:r>
            </a:p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Making the structure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8263CF-61FE-F5A2-9F11-4ABCDF4C333D}"/>
                </a:ext>
              </a:extLst>
            </p:cNvPr>
            <p:cNvSpPr txBox="1"/>
            <p:nvPr/>
          </p:nvSpPr>
          <p:spPr>
            <a:xfrm>
              <a:off x="3429000" y="4381500"/>
              <a:ext cx="3363421" cy="654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53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Responsibilities</a:t>
              </a:r>
              <a:endParaRPr lang="en-GB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902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9D69C-F943-5BDF-1A28-C815FC2EDA0B}"/>
              </a:ext>
            </a:extLst>
          </p:cNvPr>
          <p:cNvSpPr txBox="1"/>
          <p:nvPr/>
        </p:nvSpPr>
        <p:spPr>
          <a:xfrm>
            <a:off x="1600200" y="1028700"/>
            <a:ext cx="12309780" cy="65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diagram of NRF24L01 audio transmission circuit</a:t>
            </a:r>
            <a:endParaRPr lang="en-GB" sz="365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DF071DA-1A00-02D3-D28D-E8BFF1948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t="44696" r="29163" b="13931"/>
          <a:stretch/>
        </p:blipFill>
        <p:spPr>
          <a:xfrm>
            <a:off x="1649044" y="3162300"/>
            <a:ext cx="14989912" cy="52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34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607CE-C7F6-5459-9B25-08CF8D8E4804}"/>
              </a:ext>
            </a:extLst>
          </p:cNvPr>
          <p:cNvSpPr txBox="1"/>
          <p:nvPr/>
        </p:nvSpPr>
        <p:spPr>
          <a:xfrm>
            <a:off x="1257298" y="1028700"/>
            <a:ext cx="979170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NRF24L01 audio transmission code</a:t>
            </a:r>
            <a:endParaRPr lang="en-GB" sz="4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0252A-A30C-3573-27F3-787EFFAC5B44}"/>
              </a:ext>
            </a:extLst>
          </p:cNvPr>
          <p:cNvSpPr txBox="1"/>
          <p:nvPr/>
        </p:nvSpPr>
        <p:spPr>
          <a:xfrm>
            <a:off x="1257299" y="2481231"/>
            <a:ext cx="66675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&lt;RF24.h&gt;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&lt;RF24Audio.h&gt;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RF24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Set radio up using pins 7 (CE) 8 (CS)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RF24Audio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rfAudio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radio,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buttonPin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Replace with the actual pin number of the button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pressButton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rfAudio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rfAudio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setVolume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1714-1478-D6FE-86EC-9E98D0C776CB}"/>
              </a:ext>
            </a:extLst>
          </p:cNvPr>
          <p:cNvSpPr txBox="1"/>
          <p:nvPr/>
        </p:nvSpPr>
        <p:spPr>
          <a:xfrm>
            <a:off x="8915400" y="2481231"/>
            <a:ext cx="87858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Check if the button is pressed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buttonPin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== HIGH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Button is pressed, start transmitting audio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pressButton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rfAudio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transmit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pressButton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Button is not pressed, start receiving audio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pressButton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rfAudio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pressButton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FB397F-8D50-8802-DEE3-3FE9876A62DC}"/>
              </a:ext>
            </a:extLst>
          </p:cNvPr>
          <p:cNvCxnSpPr>
            <a:cxnSpLocks/>
          </p:cNvCxnSpPr>
          <p:nvPr/>
        </p:nvCxnSpPr>
        <p:spPr>
          <a:xfrm>
            <a:off x="8686800" y="2481231"/>
            <a:ext cx="0" cy="723884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32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tunnel&#10;&#10;Description automatically generated">
            <a:extLst>
              <a:ext uri="{FF2B5EF4-FFF2-40B4-BE49-F238E27FC236}">
                <a16:creationId xmlns:a16="http://schemas.microsoft.com/office/drawing/2014/main" id="{3AFD8A6A-4311-D70E-2432-A3EC14634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4" r="11072"/>
          <a:stretch/>
        </p:blipFill>
        <p:spPr>
          <a:xfrm>
            <a:off x="7967553" y="10"/>
            <a:ext cx="10318162" cy="10286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880D4C-3A77-8948-EAD7-869D2B0ACCA4}"/>
              </a:ext>
            </a:extLst>
          </p:cNvPr>
          <p:cNvSpPr txBox="1"/>
          <p:nvPr/>
        </p:nvSpPr>
        <p:spPr>
          <a:xfrm>
            <a:off x="380999" y="263408"/>
            <a:ext cx="7315200" cy="1296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en-U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D88C0-C34C-F164-0097-2898425C0834}"/>
              </a:ext>
            </a:extLst>
          </p:cNvPr>
          <p:cNvSpPr txBox="1"/>
          <p:nvPr/>
        </p:nvSpPr>
        <p:spPr>
          <a:xfrm>
            <a:off x="380999" y="1790700"/>
            <a:ext cx="7586553" cy="7813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This Project creates a special helmet for miners' safety.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The helmet has sensors to detect dangerous gases and temperatures.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It enables communication using audio transmission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The goal is to make mining safer and protect miners.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The helmet helps miners avoid hazards like harmful gases, extreme temperatures.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The project improves safety and prevents accidents in mining.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The helmet gives real-time data to help miners stay safe.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Overall, the project makes mining a safer job for miners.</a:t>
            </a:r>
          </a:p>
        </p:txBody>
      </p:sp>
    </p:spTree>
    <p:extLst>
      <p:ext uri="{BB962C8B-B14F-4D97-AF65-F5344CB8AC3E}">
        <p14:creationId xmlns:p14="http://schemas.microsoft.com/office/powerpoint/2010/main" val="4118111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2678-9236-06AF-83A8-BE404AF7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8481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PAM8403 audio amplifier</a:t>
            </a:r>
            <a:endParaRPr lang="en-GB" sz="36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C4C63B8-DDBB-6F25-72D1-B88D62201241}"/>
              </a:ext>
            </a:extLst>
          </p:cNvPr>
          <p:cNvSpPr txBox="1"/>
          <p:nvPr/>
        </p:nvSpPr>
        <p:spPr>
          <a:xfrm>
            <a:off x="1143000" y="2705100"/>
            <a:ext cx="7363580" cy="4503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ct val="150000"/>
              </a:lnSpc>
              <a:spcAft>
                <a:spcPts val="600"/>
              </a:spcAft>
            </a:pPr>
            <a:r>
              <a:rPr lang="en-US" sz="2846" b="1" kern="1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Specification</a:t>
            </a:r>
          </a:p>
          <a:p>
            <a:pPr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30" kern="1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Dual channel stereo output 3W+3W power Class D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High amplification efficiency 85%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Can directly drive 4Ω / 8Ω small speakers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Good sound quality &amp; noise suppression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Unique without LC filter class D digital power board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Can use computer USB power supply directly</a:t>
            </a:r>
          </a:p>
        </p:txBody>
      </p:sp>
      <p:pic>
        <p:nvPicPr>
          <p:cNvPr id="7" name="Picture 6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B751EA0E-231A-9138-6548-A4E2D281E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3874">
            <a:off x="11087081" y="4481615"/>
            <a:ext cx="2307688" cy="2307688"/>
          </a:xfrm>
          <a:prstGeom prst="rect">
            <a:avLst/>
          </a:prstGeom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B131E8F4-6313-3AEC-ECFD-0976DD86B609}"/>
              </a:ext>
            </a:extLst>
          </p:cNvPr>
          <p:cNvSpPr txBox="1"/>
          <p:nvPr/>
        </p:nvSpPr>
        <p:spPr>
          <a:xfrm>
            <a:off x="914400" y="9563100"/>
            <a:ext cx="1505540" cy="425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8" u="sng" dirty="0">
                <a:solidFill>
                  <a:schemeClr val="accent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hlinkClick r:id="rId5"/>
              </a:rPr>
              <a:t>Datasheet</a:t>
            </a:r>
            <a:endParaRPr lang="en-GB" sz="2168" u="sng" dirty="0">
              <a:solidFill>
                <a:schemeClr val="accent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4477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3562102" y="2314406"/>
            <a:ext cx="4913082" cy="1624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62065" y="1668688"/>
            <a:ext cx="5472411" cy="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ts val="5115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53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LM2596 buck converter</a:t>
            </a:r>
            <a:endParaRPr lang="en-US" sz="4298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62065" y="2604903"/>
            <a:ext cx="7363580" cy="291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ct val="150000"/>
              </a:lnSpc>
              <a:spcAft>
                <a:spcPts val="600"/>
              </a:spcAft>
            </a:pPr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Specification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Input voltage 3.2V ~ 40V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kern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Output voltage 1.25V ~ 35V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kern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Output current 3A (max)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kern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The conversion efficiency of 92% (maximum)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79DBC2FF-2CF9-BC40-66D3-A1E9DE9B6A7E}"/>
              </a:ext>
            </a:extLst>
          </p:cNvPr>
          <p:cNvSpPr txBox="1"/>
          <p:nvPr/>
        </p:nvSpPr>
        <p:spPr>
          <a:xfrm>
            <a:off x="914400" y="9563100"/>
            <a:ext cx="1505540" cy="425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8" u="sng" dirty="0">
                <a:solidFill>
                  <a:schemeClr val="accent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hlinkClick r:id="rId2"/>
              </a:rPr>
              <a:t>Datasheet</a:t>
            </a:r>
            <a:endParaRPr lang="en-GB" sz="2168" u="sng" dirty="0">
              <a:solidFill>
                <a:schemeClr val="accent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1026" name="Picture 2" descr="LM2596 DC-DC Buck Converter Step-Down Power Module - Image 1">
            <a:extLst>
              <a:ext uri="{FF2B5EF4-FFF2-40B4-BE49-F238E27FC236}">
                <a16:creationId xmlns:a16="http://schemas.microsoft.com/office/drawing/2014/main" id="{A27DBEFC-522E-8274-5E4F-DF0F29FE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2643003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161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965243" y="2344389"/>
            <a:ext cx="5766356" cy="190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65200" y="1586527"/>
            <a:ext cx="6422826" cy="73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98" kern="1200">
                <a:solidFill>
                  <a:srgbClr val="FFFFFF"/>
                </a:solidFill>
                <a:latin typeface="League Spartan"/>
                <a:ea typeface="+mn-ea"/>
                <a:cs typeface="+mn-cs"/>
              </a:rPr>
              <a:t>TP4056</a:t>
            </a:r>
            <a:endParaRPr lang="en-US" sz="4298">
              <a:solidFill>
                <a:srgbClr val="FFFFFF"/>
              </a:solidFill>
              <a:latin typeface="League Spart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7245" y="2414088"/>
            <a:ext cx="10583798" cy="462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8"/>
              </a:lnSpc>
              <a:spcAft>
                <a:spcPts val="600"/>
              </a:spcAft>
            </a:pPr>
            <a:r>
              <a:rPr lang="en-US" sz="3650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2S Lithium-ion Battery Protection Board</a:t>
            </a:r>
            <a:endParaRPr lang="en-US" sz="2548" dirty="0">
              <a:solidFill>
                <a:srgbClr val="FFFFFF"/>
              </a:solidFill>
              <a:ea typeface="Poppins 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600EA-69F1-24C9-77C6-7FA0663BE96E}"/>
              </a:ext>
            </a:extLst>
          </p:cNvPr>
          <p:cNvSpPr txBox="1"/>
          <p:nvPr/>
        </p:nvSpPr>
        <p:spPr>
          <a:xfrm>
            <a:off x="2169293" y="3927025"/>
            <a:ext cx="9379701" cy="4165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7240">
              <a:lnSpc>
                <a:spcPct val="150000"/>
              </a:lnSpc>
              <a:spcAft>
                <a:spcPts val="600"/>
              </a:spcAft>
            </a:pPr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Specification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Short circuit protection</a:t>
            </a:r>
            <a:endParaRPr lang="en-GB" sz="2168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Overcharge protection</a:t>
            </a:r>
            <a:endParaRPr lang="en-GB" sz="2168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Overcurrent protection</a:t>
            </a:r>
            <a:endParaRPr lang="en-GB" sz="2168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Maximum Working Current: 3A</a:t>
            </a:r>
            <a:endParaRPr lang="en-GB" sz="2168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Operating Temperature: -40 to 50°C</a:t>
            </a:r>
            <a:endParaRPr lang="en-GB" sz="2168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Internal Resistance: Less than 45mΩ</a:t>
            </a:r>
            <a:endParaRPr lang="en-GB" sz="2168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11" name="Picture 10" descr="&#10;&#10;A close-up of a blue circuit board">
            <a:extLst>
              <a:ext uri="{FF2B5EF4-FFF2-40B4-BE49-F238E27FC236}">
                <a16:creationId xmlns:a16="http://schemas.microsoft.com/office/drawing/2014/main" id="{B8D9DED6-DAED-D6EE-609F-833A86443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09" y="4833114"/>
            <a:ext cx="3867357" cy="3867357"/>
          </a:xfrm>
          <a:prstGeom prst="rect">
            <a:avLst/>
          </a:prstGeom>
        </p:spPr>
      </p:pic>
      <p:pic>
        <p:nvPicPr>
          <p:cNvPr id="13" name="Picture 12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F95ECDF7-DFCA-BF14-E9AD-3ECDB7E9E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442" y="3927025"/>
            <a:ext cx="3867357" cy="3867357"/>
          </a:xfrm>
          <a:prstGeom prst="rect">
            <a:avLst/>
          </a:prstGeo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63E8F16D-A2F2-E8A1-6C27-ADE7BD0453B2}"/>
              </a:ext>
            </a:extLst>
          </p:cNvPr>
          <p:cNvSpPr txBox="1"/>
          <p:nvPr/>
        </p:nvSpPr>
        <p:spPr>
          <a:xfrm>
            <a:off x="914400" y="9563100"/>
            <a:ext cx="1505540" cy="425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8" u="sng" dirty="0">
                <a:solidFill>
                  <a:schemeClr val="accent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hlinkClick r:id="rId6"/>
              </a:rPr>
              <a:t>Datasheet</a:t>
            </a:r>
            <a:endParaRPr lang="en-GB" sz="2168" u="sng" dirty="0">
              <a:solidFill>
                <a:schemeClr val="accent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1337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6904004" cy="3012958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A2115-8CFA-5C88-8DA0-F914870EE452}"/>
              </a:ext>
            </a:extLst>
          </p:cNvPr>
          <p:cNvSpPr txBox="1"/>
          <p:nvPr/>
        </p:nvSpPr>
        <p:spPr>
          <a:xfrm>
            <a:off x="1085851" y="764380"/>
            <a:ext cx="11473859" cy="111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50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diagram of power supply</a:t>
            </a:r>
          </a:p>
        </p:txBody>
      </p:sp>
      <p:pic>
        <p:nvPicPr>
          <p:cNvPr id="9" name="Picture 8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84A27C08-E41D-FA8F-3FA6-7E085A6AF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7722" r="25112" b="7565"/>
          <a:stretch/>
        </p:blipFill>
        <p:spPr>
          <a:xfrm>
            <a:off x="2467711" y="2705100"/>
            <a:ext cx="13352578" cy="68374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32" y="9416956"/>
            <a:ext cx="10327368" cy="870045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0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hlinkClick r:id="rId3"/>
            <a:extLst>
              <a:ext uri="{FF2B5EF4-FFF2-40B4-BE49-F238E27FC236}">
                <a16:creationId xmlns:a16="http://schemas.microsoft.com/office/drawing/2014/main" id="{415C00F8-52DB-76E5-3673-053A25BF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946" y="3162300"/>
            <a:ext cx="4299991" cy="5272282"/>
          </a:xfrm>
          <a:prstGeom prst="rect">
            <a:avLst/>
          </a:prstGeom>
        </p:spPr>
      </p:pic>
      <p:pic>
        <p:nvPicPr>
          <p:cNvPr id="8" name="Graphic 7">
            <a:hlinkClick r:id="rId6"/>
            <a:extLst>
              <a:ext uri="{FF2B5EF4-FFF2-40B4-BE49-F238E27FC236}">
                <a16:creationId xmlns:a16="http://schemas.microsoft.com/office/drawing/2014/main" id="{CF69D46F-700B-DB3C-FCD5-CAE3AE82D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77" y="3976605"/>
            <a:ext cx="5696304" cy="4457977"/>
          </a:xfrm>
          <a:prstGeom prst="rect">
            <a:avLst/>
          </a:prstGeom>
        </p:spPr>
      </p:pic>
      <p:pic>
        <p:nvPicPr>
          <p:cNvPr id="12" name="Graphic 11">
            <a:hlinkClick r:id="rId9"/>
            <a:extLst>
              <a:ext uri="{FF2B5EF4-FFF2-40B4-BE49-F238E27FC236}">
                <a16:creationId xmlns:a16="http://schemas.microsoft.com/office/drawing/2014/main" id="{4A572511-53E6-A541-C1C2-5D3383F2D7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5602" y="4692022"/>
            <a:ext cx="5696304" cy="3742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251693-23CE-5D1C-024C-745DDABCE939}"/>
              </a:ext>
            </a:extLst>
          </p:cNvPr>
          <p:cNvSpPr txBox="1"/>
          <p:nvPr/>
        </p:nvSpPr>
        <p:spPr>
          <a:xfrm>
            <a:off x="2334541" y="8565381"/>
            <a:ext cx="1951175" cy="530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Transmitter</a:t>
            </a:r>
            <a:endParaRPr lang="en-GB" sz="2846" b="1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7AE5A-0F4F-92DA-6933-6C92D1E10C5B}"/>
              </a:ext>
            </a:extLst>
          </p:cNvPr>
          <p:cNvSpPr txBox="1"/>
          <p:nvPr/>
        </p:nvSpPr>
        <p:spPr>
          <a:xfrm>
            <a:off x="8396155" y="8581614"/>
            <a:ext cx="1491114" cy="530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Receiver</a:t>
            </a:r>
            <a:endParaRPr lang="en-GB" sz="2846" b="1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6BC7B9-0081-B237-3532-D1C57A3ABE73}"/>
              </a:ext>
            </a:extLst>
          </p:cNvPr>
          <p:cNvSpPr txBox="1"/>
          <p:nvPr/>
        </p:nvSpPr>
        <p:spPr>
          <a:xfrm>
            <a:off x="14259725" y="8581614"/>
            <a:ext cx="1568058" cy="530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Repeater</a:t>
            </a:r>
            <a:endParaRPr lang="en-GB" sz="2846" b="1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F91D5D-B81B-31D3-1E8F-309E0B9A5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79" y="1024090"/>
            <a:ext cx="2956137" cy="1100097"/>
          </a:xfrm>
        </p:spPr>
        <p:txBody>
          <a:bodyPr>
            <a:normAutofit/>
          </a:bodyPr>
          <a:lstStyle/>
          <a:p>
            <a:pPr algn="l"/>
            <a:r>
              <a:rPr lang="en-US" sz="36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PCB layouts</a:t>
            </a:r>
            <a:endParaRPr lang="en-GB" sz="36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82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065" y="1501894"/>
            <a:ext cx="9892485" cy="1738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795528">
              <a:lnSpc>
                <a:spcPts val="6575"/>
              </a:lnSpc>
              <a:spcAft>
                <a:spcPts val="600"/>
              </a:spcAft>
            </a:pPr>
            <a:r>
              <a:rPr lang="en-US" sz="4696" kern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214007X </a:t>
            </a:r>
          </a:p>
          <a:p>
            <a:pPr defTabSz="795528">
              <a:lnSpc>
                <a:spcPts val="6575"/>
              </a:lnSpc>
              <a:spcAft>
                <a:spcPts val="600"/>
              </a:spcAft>
            </a:pPr>
            <a:r>
              <a:rPr lang="en-US" sz="4696" kern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A. D. R. V. </a:t>
            </a:r>
            <a:r>
              <a:rPr lang="en-US" sz="4696" kern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Abeysiri</a:t>
            </a:r>
            <a:endParaRPr lang="en-US" sz="4696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F3597C-6838-EB42-3E25-CB9176538AD2}"/>
              </a:ext>
            </a:extLst>
          </p:cNvPr>
          <p:cNvCxnSpPr/>
          <p:nvPr/>
        </p:nvCxnSpPr>
        <p:spPr>
          <a:xfrm>
            <a:off x="3562065" y="3543300"/>
            <a:ext cx="6877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E4C54-F0C7-8E2E-8F1E-80A7AE720F98}"/>
              </a:ext>
            </a:extLst>
          </p:cNvPr>
          <p:cNvGrpSpPr/>
          <p:nvPr/>
        </p:nvGrpSpPr>
        <p:grpSpPr>
          <a:xfrm>
            <a:off x="3429000" y="4381500"/>
            <a:ext cx="8458200" cy="3096073"/>
            <a:chOff x="3429000" y="4381500"/>
            <a:chExt cx="8458200" cy="3096073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49614A43-AAFB-53E8-FA4D-212B80E267AF}"/>
                </a:ext>
              </a:extLst>
            </p:cNvPr>
            <p:cNvSpPr txBox="1"/>
            <p:nvPr/>
          </p:nvSpPr>
          <p:spPr>
            <a:xfrm>
              <a:off x="3828475" y="5177071"/>
              <a:ext cx="8058725" cy="2300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Arduino basics</a:t>
              </a:r>
            </a:p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MQ4 sensor</a:t>
              </a:r>
            </a:p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DHT22 temperature sensor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9896FD-4582-61D6-9CFC-BF9A1F96516C}"/>
                </a:ext>
              </a:extLst>
            </p:cNvPr>
            <p:cNvSpPr txBox="1"/>
            <p:nvPr/>
          </p:nvSpPr>
          <p:spPr>
            <a:xfrm>
              <a:off x="3429000" y="4381500"/>
              <a:ext cx="3363421" cy="654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53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Responsibilities</a:t>
              </a:r>
              <a:endParaRPr lang="en-GB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640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75256" cy="10287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3562102" y="2314406"/>
            <a:ext cx="4913082" cy="1624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62065" y="1668688"/>
            <a:ext cx="5472411" cy="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ts val="5115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53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MQ4 sensor</a:t>
            </a:r>
            <a:endParaRPr lang="en-US" sz="4298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62065" y="2604903"/>
            <a:ext cx="7363580" cy="522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ct val="150000"/>
              </a:lnSpc>
              <a:spcAft>
                <a:spcPts val="600"/>
              </a:spcAft>
            </a:pPr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Specification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Circuit and heating voltage - 5V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Load resistance - 20 k ohm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Heater resistance - 33 ohm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Heating consumption - less than 750mw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Using temperature - -10℃-50℃ 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Storage temperature - -20℃-70℃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Detecting concentration - 200ppm - 10000ppm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Sensing resistance - 10K</a:t>
            </a:r>
            <a:r>
              <a:rPr lang="el-GR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Ω- 60</a:t>
            </a: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K</a:t>
            </a:r>
            <a:r>
              <a:rPr lang="el-GR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Ω 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8D61344E-B9DA-7D3B-7184-9535B6DF6EFE}"/>
              </a:ext>
            </a:extLst>
          </p:cNvPr>
          <p:cNvSpPr/>
          <p:nvPr/>
        </p:nvSpPr>
        <p:spPr>
          <a:xfrm>
            <a:off x="10210800" y="3390184"/>
            <a:ext cx="7363581" cy="4716943"/>
          </a:xfrm>
          <a:custGeom>
            <a:avLst/>
            <a:gdLst/>
            <a:ahLst/>
            <a:cxnLst/>
            <a:rect l="l" t="t" r="r" b="b"/>
            <a:pathLst>
              <a:path w="10042603" h="7201921">
                <a:moveTo>
                  <a:pt x="0" y="0"/>
                </a:moveTo>
                <a:lnTo>
                  <a:pt x="10042603" y="0"/>
                </a:lnTo>
                <a:lnTo>
                  <a:pt x="10042603" y="7201921"/>
                </a:lnTo>
                <a:lnTo>
                  <a:pt x="0" y="7201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38"/>
            </a:stretch>
          </a:blipFill>
        </p:spPr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6C8C7221-6A17-56A8-F60D-5DF6AE62700A}"/>
              </a:ext>
            </a:extLst>
          </p:cNvPr>
          <p:cNvSpPr txBox="1"/>
          <p:nvPr/>
        </p:nvSpPr>
        <p:spPr>
          <a:xfrm>
            <a:off x="914400" y="9563100"/>
            <a:ext cx="1505540" cy="425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8" u="sng" dirty="0">
                <a:solidFill>
                  <a:schemeClr val="accent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hlinkClick r:id="rId4"/>
              </a:rPr>
              <a:t>Datasheet</a:t>
            </a:r>
            <a:endParaRPr lang="en-GB" sz="2168" u="sng" dirty="0">
              <a:solidFill>
                <a:schemeClr val="accent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9D69C-F943-5BDF-1A28-C815FC2EDA0B}"/>
              </a:ext>
            </a:extLst>
          </p:cNvPr>
          <p:cNvSpPr txBox="1"/>
          <p:nvPr/>
        </p:nvSpPr>
        <p:spPr>
          <a:xfrm>
            <a:off x="1600200" y="1028700"/>
            <a:ext cx="5516254" cy="65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of MQ4 sensor</a:t>
            </a:r>
            <a:endParaRPr lang="en-GB" sz="365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4C8695D-EE8C-D64A-9F58-007A44744F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3" t="33026" r="13536" b="7566"/>
          <a:stretch/>
        </p:blipFill>
        <p:spPr>
          <a:xfrm>
            <a:off x="4953000" y="2340265"/>
            <a:ext cx="8382000" cy="711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26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607CE-C7F6-5459-9B25-08CF8D8E4804}"/>
              </a:ext>
            </a:extLst>
          </p:cNvPr>
          <p:cNvSpPr txBox="1"/>
          <p:nvPr/>
        </p:nvSpPr>
        <p:spPr>
          <a:xfrm>
            <a:off x="1066800" y="808345"/>
            <a:ext cx="3581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MQ4 code</a:t>
            </a:r>
            <a:endParaRPr lang="en-GB" sz="4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0252A-A30C-3573-27F3-787EFFAC5B44}"/>
              </a:ext>
            </a:extLst>
          </p:cNvPr>
          <p:cNvSpPr txBox="1"/>
          <p:nvPr/>
        </p:nvSpPr>
        <p:spPr>
          <a:xfrm>
            <a:off x="1066800" y="2004953"/>
            <a:ext cx="830579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MQ4Sensor = A0;  </a:t>
            </a: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MQ4 Sensor output connected to Arduino's A0 pin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Calibration value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R0 =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This is the resistance in the sensor in clean air </a:t>
            </a:r>
            <a:r>
              <a:rPr lang="en-GB" sz="2000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at 1000ppm</a:t>
            </a:r>
            <a:endParaRPr lang="en-GB" sz="2000" b="0" dirty="0">
              <a:solidFill>
                <a:srgbClr val="95A5A6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RL = </a:t>
            </a:r>
            <a:r>
              <a:rPr lang="en-GB" sz="2000" dirty="0">
                <a:solidFill>
                  <a:srgbClr val="005C5F"/>
                </a:solidFill>
                <a:latin typeface="Consolas" panose="020B0609020204030204" pitchFamily="49" charset="0"/>
              </a:rPr>
              <a:t>20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.0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sensor_volt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RS_gas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// Get value of RS in a GAS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ratio;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// Get ratio </a:t>
            </a:r>
            <a:r>
              <a:rPr lang="en-GB" sz="20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RS_gas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20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RS_air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sensor_volt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MQ4Sensor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sensor_volt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sensor_volt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RS_gas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-sensor_volt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sensor_volt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)*RL;  </a:t>
            </a: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Calculate RS in GAS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ratio =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RS_gas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/R0;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// ratio = RS/R0 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1714-1478-D6FE-86EC-9E98D0C776CB}"/>
              </a:ext>
            </a:extLst>
          </p:cNvPr>
          <p:cNvSpPr txBox="1"/>
          <p:nvPr/>
        </p:nvSpPr>
        <p:spPr>
          <a:xfrm>
            <a:off x="10744201" y="2004953"/>
            <a:ext cx="54863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ppm=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ratio,-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1.85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"ppm= 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ppm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FB397F-8D50-8802-DEE3-3FE9876A62DC}"/>
              </a:ext>
            </a:extLst>
          </p:cNvPr>
          <p:cNvCxnSpPr>
            <a:cxnSpLocks/>
          </p:cNvCxnSpPr>
          <p:nvPr/>
        </p:nvCxnSpPr>
        <p:spPr>
          <a:xfrm>
            <a:off x="10287000" y="2004953"/>
            <a:ext cx="0" cy="7558147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191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3562102" y="2314406"/>
            <a:ext cx="4913082" cy="1624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740849" y="1695982"/>
            <a:ext cx="5734335" cy="590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777240">
              <a:lnSpc>
                <a:spcPts val="5115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53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DHT22 temperature sensor</a:t>
            </a:r>
            <a:endParaRPr lang="en-US" sz="4298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62102" y="3162300"/>
            <a:ext cx="7363580" cy="234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ct val="150000"/>
              </a:lnSpc>
              <a:spcAft>
                <a:spcPts val="600"/>
              </a:spcAft>
            </a:pPr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Specification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Power supply - 3.3- 6V DC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Operating range - -40~80Celsius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temperature &lt;+-0.5Celsius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B56976F6-4704-B083-45D7-0E4DD6EF6C55}"/>
              </a:ext>
            </a:extLst>
          </p:cNvPr>
          <p:cNvSpPr/>
          <p:nvPr/>
        </p:nvSpPr>
        <p:spPr>
          <a:xfrm>
            <a:off x="9829800" y="3630120"/>
            <a:ext cx="5220284" cy="5220284"/>
          </a:xfrm>
          <a:custGeom>
            <a:avLst/>
            <a:gdLst/>
            <a:ahLst/>
            <a:cxnLst/>
            <a:rect l="l" t="t" r="r" b="b"/>
            <a:pathLst>
              <a:path w="5220284" h="5220284">
                <a:moveTo>
                  <a:pt x="0" y="0"/>
                </a:moveTo>
                <a:lnTo>
                  <a:pt x="5220285" y="0"/>
                </a:lnTo>
                <a:lnTo>
                  <a:pt x="5220285" y="5220284"/>
                </a:lnTo>
                <a:lnTo>
                  <a:pt x="0" y="52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5B862D36-5EF5-7E7A-1896-14104A929B26}"/>
              </a:ext>
            </a:extLst>
          </p:cNvPr>
          <p:cNvSpPr txBox="1"/>
          <p:nvPr/>
        </p:nvSpPr>
        <p:spPr>
          <a:xfrm>
            <a:off x="914400" y="9563100"/>
            <a:ext cx="1505540" cy="425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8" u="sng" dirty="0">
                <a:solidFill>
                  <a:schemeClr val="accent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hlinkClick r:id="rId4"/>
              </a:rPr>
              <a:t>Datasheet</a:t>
            </a:r>
            <a:endParaRPr lang="en-GB" sz="2168" u="sng" dirty="0">
              <a:solidFill>
                <a:schemeClr val="accent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3848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ABD87F-3F40-0AED-6FDD-B9A46300DEE1}"/>
              </a:ext>
            </a:extLst>
          </p:cNvPr>
          <p:cNvSpPr txBox="1"/>
          <p:nvPr/>
        </p:nvSpPr>
        <p:spPr>
          <a:xfrm>
            <a:off x="1257300" y="547687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in brief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3E6F9-2541-B4F2-C0FA-02D0F0D9947B}"/>
              </a:ext>
            </a:extLst>
          </p:cNvPr>
          <p:cNvSpPr txBox="1"/>
          <p:nvPr/>
        </p:nvSpPr>
        <p:spPr>
          <a:xfrm>
            <a:off x="1257301" y="3020437"/>
            <a:ext cx="10325099" cy="6245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88894" lvl="1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Mining is a dangerous job with many risks and injuries.</a:t>
            </a:r>
          </a:p>
          <a:p>
            <a:pPr marL="888894" lvl="1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Miners urgently need a safer helmet with advanced features.</a:t>
            </a:r>
          </a:p>
          <a:p>
            <a:pPr marL="888894" lvl="1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There are harmful gases for human inside Mines.</a:t>
            </a:r>
          </a:p>
          <a:p>
            <a:pPr marL="888894" lvl="1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They don’t have the ability to detect those gases.</a:t>
            </a:r>
          </a:p>
          <a:p>
            <a:pPr marL="888894" lvl="1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They cannot communicate with others when go inside.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3E23B-D229-4A0D-E103-3C6D13308F2A}"/>
              </a:ext>
            </a:extLst>
          </p:cNvPr>
          <p:cNvSpPr txBox="1"/>
          <p:nvPr/>
        </p:nvSpPr>
        <p:spPr>
          <a:xfrm>
            <a:off x="12807044" y="5676900"/>
            <a:ext cx="10668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?</a:t>
            </a:r>
            <a:endParaRPr lang="en-GB" sz="19900" dirty="0"/>
          </a:p>
        </p:txBody>
      </p:sp>
    </p:spTree>
    <p:extLst>
      <p:ext uri="{BB962C8B-B14F-4D97-AF65-F5344CB8AC3E}">
        <p14:creationId xmlns:p14="http://schemas.microsoft.com/office/powerpoint/2010/main" val="4250204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9D69C-F943-5BDF-1A28-C815FC2EDA0B}"/>
              </a:ext>
            </a:extLst>
          </p:cNvPr>
          <p:cNvSpPr txBox="1"/>
          <p:nvPr/>
        </p:nvSpPr>
        <p:spPr>
          <a:xfrm>
            <a:off x="1600200" y="1028700"/>
            <a:ext cx="5968301" cy="65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of DHT22 sensor</a:t>
            </a:r>
            <a:endParaRPr lang="en-GB" sz="365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EF9CCD5-88E8-FA8B-412C-FE3835FC30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 t="26661" r="21638" b="21356"/>
          <a:stretch/>
        </p:blipFill>
        <p:spPr>
          <a:xfrm>
            <a:off x="4762500" y="2324100"/>
            <a:ext cx="8763000" cy="66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607CE-C7F6-5459-9B25-08CF8D8E4804}"/>
              </a:ext>
            </a:extLst>
          </p:cNvPr>
          <p:cNvSpPr txBox="1"/>
          <p:nvPr/>
        </p:nvSpPr>
        <p:spPr>
          <a:xfrm>
            <a:off x="1676400" y="1127492"/>
            <a:ext cx="3581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DHT22 code</a:t>
            </a:r>
            <a:endParaRPr lang="en-GB" sz="4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0252A-A30C-3573-27F3-787EFFAC5B44}"/>
              </a:ext>
            </a:extLst>
          </p:cNvPr>
          <p:cNvSpPr txBox="1"/>
          <p:nvPr/>
        </p:nvSpPr>
        <p:spPr>
          <a:xfrm>
            <a:off x="2819400" y="2397859"/>
            <a:ext cx="126492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DHT.h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Setup the DHT22 sensor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DHTPIN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Digital pin connected to the DHT sensor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DHTTYPE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DHT22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DHT22 (AM2302)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DHT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DHTPIN, DHTTYPE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Setup the DHT22 sensor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Read the temperature data from the DHT22 sensor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temperature =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readTemperature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"temp= 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11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065" y="1501894"/>
            <a:ext cx="9892485" cy="1738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795528">
              <a:lnSpc>
                <a:spcPts val="6575"/>
              </a:lnSpc>
              <a:spcAft>
                <a:spcPts val="600"/>
              </a:spcAft>
            </a:pPr>
            <a:r>
              <a:rPr lang="en-US" sz="4696" kern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214177P </a:t>
            </a:r>
          </a:p>
          <a:p>
            <a:pPr defTabSz="795528">
              <a:lnSpc>
                <a:spcPts val="6575"/>
              </a:lnSpc>
              <a:spcAft>
                <a:spcPts val="600"/>
              </a:spcAft>
            </a:pPr>
            <a:r>
              <a:rPr lang="en-US" sz="4696" kern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A. S. F. </a:t>
            </a:r>
            <a:r>
              <a:rPr lang="en-US" sz="4696" kern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Sahla</a:t>
            </a:r>
            <a:endParaRPr lang="en-US" sz="4696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F3597C-6838-EB42-3E25-CB9176538AD2}"/>
              </a:ext>
            </a:extLst>
          </p:cNvPr>
          <p:cNvCxnSpPr/>
          <p:nvPr/>
        </p:nvCxnSpPr>
        <p:spPr>
          <a:xfrm>
            <a:off x="3562065" y="3543300"/>
            <a:ext cx="6877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5ED5D-7D29-B5D8-C8D0-E79622EFF5C3}"/>
              </a:ext>
            </a:extLst>
          </p:cNvPr>
          <p:cNvGrpSpPr/>
          <p:nvPr/>
        </p:nvGrpSpPr>
        <p:grpSpPr>
          <a:xfrm>
            <a:off x="3429000" y="4381500"/>
            <a:ext cx="8458200" cy="2275335"/>
            <a:chOff x="3429000" y="4381500"/>
            <a:chExt cx="8458200" cy="2275335"/>
          </a:xfrm>
        </p:grpSpPr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FCC69416-26EF-45EE-CFC7-27A223BCC43A}"/>
                </a:ext>
              </a:extLst>
            </p:cNvPr>
            <p:cNvSpPr txBox="1"/>
            <p:nvPr/>
          </p:nvSpPr>
          <p:spPr>
            <a:xfrm>
              <a:off x="3828475" y="5177071"/>
              <a:ext cx="8058725" cy="147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MQ7 sensor</a:t>
              </a:r>
            </a:p>
            <a:p>
              <a:pPr marL="596646" indent="-596646" defTabSz="795528">
                <a:lnSpc>
                  <a:spcPts val="5788"/>
                </a:lnSpc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85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DHT22 temperature sensor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CE16D8-9126-3438-383A-08AC11747207}"/>
                </a:ext>
              </a:extLst>
            </p:cNvPr>
            <p:cNvSpPr txBox="1"/>
            <p:nvPr/>
          </p:nvSpPr>
          <p:spPr>
            <a:xfrm>
              <a:off x="3429000" y="4381500"/>
              <a:ext cx="3363421" cy="654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53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Responsibilities</a:t>
              </a:r>
              <a:endParaRPr lang="en-GB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016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3562102" y="2314406"/>
            <a:ext cx="4913082" cy="1624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62065" y="1668688"/>
            <a:ext cx="5472411" cy="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ts val="5115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53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MQ7 sensor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2065" y="2604903"/>
            <a:ext cx="7363580" cy="522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777240">
              <a:lnSpc>
                <a:spcPct val="150000"/>
              </a:lnSpc>
              <a:spcAft>
                <a:spcPts val="600"/>
              </a:spcAft>
            </a:pPr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Specification</a:t>
            </a:r>
            <a:endParaRPr lang="en-US" sz="2168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Circuit voltage  5V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Heating voltage high 5V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Heating voltage low 1.4V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Load resistance - can adjust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Heating resistance - 33 ohm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Using temperature -  -20℃-50℃ 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Storage temperature - -20℃-50℃ </a:t>
            </a:r>
          </a:p>
          <a:p>
            <a:pPr marL="631508" lvl="1" indent="-242888" defTabSz="77724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68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Detecting range - 20ppm - 2000ppm</a:t>
            </a: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9BB3F055-C1C0-B847-8D81-ADA3DC8F56E6}"/>
              </a:ext>
            </a:extLst>
          </p:cNvPr>
          <p:cNvSpPr/>
          <p:nvPr/>
        </p:nvSpPr>
        <p:spPr>
          <a:xfrm>
            <a:off x="10210800" y="3096813"/>
            <a:ext cx="6705600" cy="4244150"/>
          </a:xfrm>
          <a:custGeom>
            <a:avLst/>
            <a:gdLst/>
            <a:ahLst/>
            <a:cxnLst/>
            <a:rect l="l" t="t" r="r" b="b"/>
            <a:pathLst>
              <a:path w="8568578" h="6200945">
                <a:moveTo>
                  <a:pt x="0" y="0"/>
                </a:moveTo>
                <a:lnTo>
                  <a:pt x="8568578" y="0"/>
                </a:lnTo>
                <a:lnTo>
                  <a:pt x="8568578" y="6200944"/>
                </a:lnTo>
                <a:lnTo>
                  <a:pt x="0" y="620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DCC870D7-F4A8-9427-883D-B0ED5CF46BBC}"/>
              </a:ext>
            </a:extLst>
          </p:cNvPr>
          <p:cNvSpPr txBox="1"/>
          <p:nvPr/>
        </p:nvSpPr>
        <p:spPr>
          <a:xfrm>
            <a:off x="914400" y="9563100"/>
            <a:ext cx="1505540" cy="425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8" u="sng" dirty="0">
                <a:solidFill>
                  <a:schemeClr val="accent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hlinkClick r:id="rId4"/>
              </a:rPr>
              <a:t>Datasheet</a:t>
            </a:r>
            <a:endParaRPr lang="en-GB" sz="2168" u="sng" dirty="0">
              <a:solidFill>
                <a:schemeClr val="accent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34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9D69C-F943-5BDF-1A28-C815FC2EDA0B}"/>
              </a:ext>
            </a:extLst>
          </p:cNvPr>
          <p:cNvSpPr txBox="1"/>
          <p:nvPr/>
        </p:nvSpPr>
        <p:spPr>
          <a:xfrm>
            <a:off x="1600200" y="1028700"/>
            <a:ext cx="5516254" cy="65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of MQ7 sensor</a:t>
            </a:r>
            <a:endParaRPr lang="en-GB" sz="365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9B1C86A-C140-472F-EDEA-1003AF36FC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1" t="31965" r="8906" b="22418"/>
          <a:stretch/>
        </p:blipFill>
        <p:spPr>
          <a:xfrm>
            <a:off x="4914900" y="2095500"/>
            <a:ext cx="8458200" cy="66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01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607CE-C7F6-5459-9B25-08CF8D8E4804}"/>
              </a:ext>
            </a:extLst>
          </p:cNvPr>
          <p:cNvSpPr txBox="1"/>
          <p:nvPr/>
        </p:nvSpPr>
        <p:spPr>
          <a:xfrm>
            <a:off x="380999" y="190500"/>
            <a:ext cx="480060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MQ7 code</a:t>
            </a:r>
            <a:endParaRPr lang="en-GB" sz="4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0252A-A30C-3573-27F3-787EFFAC5B44}"/>
              </a:ext>
            </a:extLst>
          </p:cNvPr>
          <p:cNvSpPr txBox="1"/>
          <p:nvPr/>
        </p:nvSpPr>
        <p:spPr>
          <a:xfrm>
            <a:off x="381000" y="1149775"/>
            <a:ext cx="8763000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gas_sensor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A0;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// Sensor pin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m = -</a:t>
            </a:r>
            <a:r>
              <a:rPr lang="en-GB" sz="2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0.6527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// Slope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GB" sz="2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1.30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   // Y-Intercept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R0 = </a:t>
            </a:r>
            <a:r>
              <a:rPr lang="en-GB" sz="2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21.91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 </a:t>
            </a:r>
          </a:p>
          <a:p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Sensor Resistance in fresh air from previous code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// Baud rate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gas_sensor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INPUT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Set gas sensor as input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ppm = </a:t>
            </a:r>
            <a:r>
              <a:rPr lang="en-GB" sz="2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readCOConcentration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 // Read CO concentration value from the sensor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 Concentration (ppm) = "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ppm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readCOConcentration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sensor_volt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GB" sz="2000" dirty="0">
                <a:solidFill>
                  <a:srgbClr val="95A5A6"/>
                </a:solidFill>
                <a:latin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Define a variable for sensor voltage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RS_gas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  </a:t>
            </a:r>
          </a:p>
          <a:p>
            <a:r>
              <a:rPr lang="en-GB" sz="2000" dirty="0">
                <a:solidFill>
                  <a:srgbClr val="95A5A6"/>
                </a:solidFill>
                <a:latin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Define a variable for sensor resistance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ratio;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   // Define variable for ratio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gas_sensor</a:t>
            </a:r>
            <a:r>
              <a:rPr lang="en-GB" sz="2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000" dirty="0">
                <a:solidFill>
                  <a:srgbClr val="95A5A6"/>
                </a:solidFill>
                <a:latin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Read </a:t>
            </a:r>
            <a:r>
              <a:rPr lang="en-GB" sz="200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analog</a:t>
            </a:r>
            <a:r>
              <a:rPr lang="en-GB" sz="200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values of the sensor</a:t>
            </a:r>
            <a:endParaRPr lang="en-GB" sz="200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1714-1478-D6FE-86EC-9E98D0C776CB}"/>
              </a:ext>
            </a:extLst>
          </p:cNvPr>
          <p:cNvSpPr txBox="1"/>
          <p:nvPr/>
        </p:nvSpPr>
        <p:spPr>
          <a:xfrm>
            <a:off x="9121140" y="1642217"/>
            <a:ext cx="8785860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"GAS SENSOR RAW VALUE = 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sensor_volt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1023.0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000" dirty="0">
                <a:solidFill>
                  <a:srgbClr val="95A5A6"/>
                </a:solidFill>
                <a:latin typeface="Consolas" panose="020B0609020204030204" pitchFamily="49" charset="0"/>
              </a:rPr>
              <a:t>  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Convert </a:t>
            </a:r>
            <a:r>
              <a:rPr lang="en-GB" sz="20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analog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values to voltage 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"Sensor value in volts = 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sensor_volt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RS_gas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sensor_volt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000" dirty="0">
                <a:solidFill>
                  <a:srgbClr val="95A5A6"/>
                </a:solidFill>
                <a:latin typeface="Consolas" panose="020B0609020204030204" pitchFamily="49" charset="0"/>
              </a:rPr>
              <a:t>  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Get value of RS in a gas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"Rs value = 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RS_gas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ratio =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RS_gas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/ R0;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Get ratio </a:t>
            </a:r>
            <a:r>
              <a:rPr lang="en-GB" sz="20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RS_gas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20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RS_air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"Ratio = 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ratio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ppm_log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log10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ratio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- b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/ m;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000" dirty="0">
                <a:solidFill>
                  <a:srgbClr val="95A5A6"/>
                </a:solidFill>
                <a:latin typeface="Consolas" panose="020B0609020204030204" pitchFamily="49" charset="0"/>
              </a:rPr>
              <a:t>  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Get ppm value in linear scale according to the ratio</a:t>
            </a:r>
          </a:p>
          <a:p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ppm = </a:t>
            </a:r>
            <a:r>
              <a:rPr lang="en-GB" sz="20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ppm_log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000" dirty="0">
                <a:solidFill>
                  <a:srgbClr val="95A5A6"/>
                </a:solidFill>
                <a:latin typeface="Consolas" panose="020B0609020204030204" pitchFamily="49" charset="0"/>
              </a:rPr>
              <a:t>  </a:t>
            </a:r>
            <a:r>
              <a:rPr lang="en-GB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Convert ppm value to log scale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 Concentration (ppm) = "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ppm</a:t>
            </a:r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0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ppm;</a:t>
            </a:r>
          </a:p>
          <a:p>
            <a:r>
              <a:rPr lang="en-GB" sz="20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endParaRPr lang="en-GB" sz="2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FB397F-8D50-8802-DEE3-3FE9876A62DC}"/>
              </a:ext>
            </a:extLst>
          </p:cNvPr>
          <p:cNvCxnSpPr/>
          <p:nvPr/>
        </p:nvCxnSpPr>
        <p:spPr>
          <a:xfrm>
            <a:off x="8839200" y="714757"/>
            <a:ext cx="0" cy="9153143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71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FAFE-208B-0366-644D-76C08EBD166D}"/>
              </a:ext>
            </a:extLst>
          </p:cNvPr>
          <p:cNvSpPr txBox="1">
            <a:spLocks/>
          </p:cNvSpPr>
          <p:nvPr/>
        </p:nvSpPr>
        <p:spPr>
          <a:xfrm>
            <a:off x="1295400" y="1181100"/>
            <a:ext cx="7476934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3650" u="sng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 </a:t>
            </a:r>
            <a:r>
              <a:rPr lang="en-US" sz="3650" u="sng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video</a:t>
            </a:r>
            <a:endParaRPr lang="en-US" sz="3650" u="sng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187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E3E00F-A3DF-9E81-136A-65DCE176394C}"/>
              </a:ext>
            </a:extLst>
          </p:cNvPr>
          <p:cNvSpPr txBox="1"/>
          <p:nvPr/>
        </p:nvSpPr>
        <p:spPr>
          <a:xfrm>
            <a:off x="1600200" y="1028700"/>
            <a:ext cx="5250155" cy="65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of transmitter</a:t>
            </a:r>
            <a:endParaRPr lang="en-GB" sz="365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0C094073-C2F7-B856-7C19-4E29B113D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1" t="30904" r="22797" b="7567"/>
          <a:stretch/>
        </p:blipFill>
        <p:spPr>
          <a:xfrm>
            <a:off x="1752600" y="2019300"/>
            <a:ext cx="14782800" cy="808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13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E3E00F-A3DF-9E81-136A-65DCE176394C}"/>
              </a:ext>
            </a:extLst>
          </p:cNvPr>
          <p:cNvSpPr txBox="1"/>
          <p:nvPr/>
        </p:nvSpPr>
        <p:spPr>
          <a:xfrm>
            <a:off x="1600200" y="1028700"/>
            <a:ext cx="4623382" cy="65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of receiver</a:t>
            </a:r>
            <a:endParaRPr lang="en-GB" sz="365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D7B62912-B165-25D9-E6C2-336039183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0905" r="28005" b="5444"/>
          <a:stretch/>
        </p:blipFill>
        <p:spPr>
          <a:xfrm>
            <a:off x="2197391" y="1943100"/>
            <a:ext cx="13893218" cy="86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53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E3E00F-A3DF-9E81-136A-65DCE176394C}"/>
              </a:ext>
            </a:extLst>
          </p:cNvPr>
          <p:cNvSpPr txBox="1"/>
          <p:nvPr/>
        </p:nvSpPr>
        <p:spPr>
          <a:xfrm>
            <a:off x="1600200" y="1028700"/>
            <a:ext cx="4708340" cy="65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3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of repeater</a:t>
            </a:r>
            <a:endParaRPr lang="en-GB" sz="365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FAAEFAAE-71E3-BD70-45F5-5E1C57F2A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0" t="29843" r="23375" b="2261"/>
          <a:stretch/>
        </p:blipFill>
        <p:spPr>
          <a:xfrm>
            <a:off x="3048000" y="1866900"/>
            <a:ext cx="12192000" cy="82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3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9021BABB-FCB2-C965-B800-8E793DCC9509}"/>
              </a:ext>
            </a:extLst>
          </p:cNvPr>
          <p:cNvSpPr txBox="1"/>
          <p:nvPr/>
        </p:nvSpPr>
        <p:spPr>
          <a:xfrm>
            <a:off x="1752600" y="444125"/>
            <a:ext cx="15316200" cy="1034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77240">
              <a:lnSpc>
                <a:spcPct val="150000"/>
              </a:lnSpc>
              <a:spcAft>
                <a:spcPts val="600"/>
              </a:spcAft>
            </a:pPr>
            <a:r>
              <a:rPr lang="en-US" sz="4696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 diagram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721819E-175B-547C-C448-5621EB6CB587}"/>
              </a:ext>
            </a:extLst>
          </p:cNvPr>
          <p:cNvGrpSpPr/>
          <p:nvPr/>
        </p:nvGrpSpPr>
        <p:grpSpPr>
          <a:xfrm>
            <a:off x="1752600" y="2095500"/>
            <a:ext cx="15316200" cy="7712526"/>
            <a:chOff x="1752600" y="2095500"/>
            <a:chExt cx="15316200" cy="771252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9E56EC-A5B4-AC3B-FD4E-DF0728A48AA9}"/>
                </a:ext>
              </a:extLst>
            </p:cNvPr>
            <p:cNvGrpSpPr/>
            <p:nvPr/>
          </p:nvGrpSpPr>
          <p:grpSpPr>
            <a:xfrm>
              <a:off x="1752600" y="2095500"/>
              <a:ext cx="15316200" cy="7712526"/>
              <a:chOff x="968829" y="1485900"/>
              <a:chExt cx="16328571" cy="8245926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4CB7588-63A0-D65B-1D1C-B49F8A0670AC}"/>
                  </a:ext>
                </a:extLst>
              </p:cNvPr>
              <p:cNvSpPr/>
              <p:nvPr/>
            </p:nvSpPr>
            <p:spPr>
              <a:xfrm>
                <a:off x="6553200" y="2563596"/>
                <a:ext cx="5181600" cy="7151904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6473E2-106F-5286-94BA-9CF80FEDF62E}"/>
                  </a:ext>
                </a:extLst>
              </p:cNvPr>
              <p:cNvSpPr/>
              <p:nvPr/>
            </p:nvSpPr>
            <p:spPr>
              <a:xfrm>
                <a:off x="990600" y="2563596"/>
                <a:ext cx="259080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MQ4(methane) sensor</a:t>
                </a:r>
                <a:endParaRPr lang="en-GB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AD87A27-0D5C-C505-4AE8-379772F57ED6}"/>
                  </a:ext>
                </a:extLst>
              </p:cNvPr>
              <p:cNvSpPr/>
              <p:nvPr/>
            </p:nvSpPr>
            <p:spPr>
              <a:xfrm>
                <a:off x="968829" y="3783882"/>
                <a:ext cx="259080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MQ7(CO) sensor</a:t>
                </a:r>
                <a:endParaRPr lang="en-GB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CD268EC-7385-BB80-7E94-CE405CA15F72}"/>
                  </a:ext>
                </a:extLst>
              </p:cNvPr>
              <p:cNvSpPr/>
              <p:nvPr/>
            </p:nvSpPr>
            <p:spPr>
              <a:xfrm>
                <a:off x="990600" y="5004168"/>
                <a:ext cx="259080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Temperature sensor</a:t>
                </a:r>
                <a:endParaRPr lang="en-GB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4AF808D-903F-58E5-802E-D7107F1A3458}"/>
                  </a:ext>
                </a:extLst>
              </p:cNvPr>
              <p:cNvSpPr/>
              <p:nvPr/>
            </p:nvSpPr>
            <p:spPr>
              <a:xfrm>
                <a:off x="990600" y="6224454"/>
                <a:ext cx="259080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Mic</a:t>
                </a:r>
                <a:endParaRPr lang="en-GB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D59EB6-F8CE-F65A-CDC1-EBC570FA2BD1}"/>
                  </a:ext>
                </a:extLst>
              </p:cNvPr>
              <p:cNvSpPr/>
              <p:nvPr/>
            </p:nvSpPr>
            <p:spPr>
              <a:xfrm>
                <a:off x="990600" y="8665026"/>
                <a:ext cx="259080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NRF24L01</a:t>
                </a:r>
              </a:p>
              <a:p>
                <a:pPr algn="ctr"/>
                <a:r>
                  <a:rPr lang="en-US" dirty="0"/>
                  <a:t>(transmitter)</a:t>
                </a:r>
                <a:endParaRPr lang="en-GB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7CF382E-E354-5644-7907-A4DD25654E45}"/>
                  </a:ext>
                </a:extLst>
              </p:cNvPr>
              <p:cNvSpPr/>
              <p:nvPr/>
            </p:nvSpPr>
            <p:spPr>
              <a:xfrm>
                <a:off x="1219200" y="1485900"/>
                <a:ext cx="2133600" cy="8382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Input</a:t>
                </a:r>
                <a:endParaRPr lang="en-GB" dirty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0969C4B-9790-1F06-423F-F0A5F3CA3120}"/>
                  </a:ext>
                </a:extLst>
              </p:cNvPr>
              <p:cNvSpPr/>
              <p:nvPr/>
            </p:nvSpPr>
            <p:spPr>
              <a:xfrm>
                <a:off x="8077200" y="1485900"/>
                <a:ext cx="2133600" cy="8382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Process</a:t>
                </a:r>
                <a:endParaRPr lang="en-GB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8E3E80F-3DAD-591A-D383-BB1D498BA754}"/>
                  </a:ext>
                </a:extLst>
              </p:cNvPr>
              <p:cNvSpPr/>
              <p:nvPr/>
            </p:nvSpPr>
            <p:spPr>
              <a:xfrm>
                <a:off x="14935200" y="1485900"/>
                <a:ext cx="2133600" cy="8382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</a:t>
                </a:r>
                <a:endParaRPr lang="en-GB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39A279-5FF8-D0A4-C1B7-2E558CE77177}"/>
                  </a:ext>
                </a:extLst>
              </p:cNvPr>
              <p:cNvSpPr/>
              <p:nvPr/>
            </p:nvSpPr>
            <p:spPr>
              <a:xfrm>
                <a:off x="14706600" y="8665026"/>
                <a:ext cx="259080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NRF24L01</a:t>
                </a:r>
              </a:p>
              <a:p>
                <a:pPr algn="ctr"/>
                <a:r>
                  <a:rPr lang="en-US" dirty="0"/>
                  <a:t>(receiver)</a:t>
                </a:r>
                <a:endParaRPr lang="en-GB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163885-458A-390F-0493-14E6C7EF579E}"/>
                  </a:ext>
                </a:extLst>
              </p:cNvPr>
              <p:cNvSpPr/>
              <p:nvPr/>
            </p:nvSpPr>
            <p:spPr>
              <a:xfrm>
                <a:off x="14706600" y="6757854"/>
                <a:ext cx="259080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LED</a:t>
                </a:r>
                <a:endParaRPr lang="en-GB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2C3FC3-BCB1-EB81-DAF6-69EB0994E71F}"/>
                  </a:ext>
                </a:extLst>
              </p:cNvPr>
              <p:cNvSpPr/>
              <p:nvPr/>
            </p:nvSpPr>
            <p:spPr>
              <a:xfrm>
                <a:off x="14706600" y="2563596"/>
                <a:ext cx="259080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Speaker</a:t>
                </a:r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BDF9936-E940-0A3F-4A68-01666C377A6F}"/>
                  </a:ext>
                </a:extLst>
              </p:cNvPr>
              <p:cNvSpPr/>
              <p:nvPr/>
            </p:nvSpPr>
            <p:spPr>
              <a:xfrm>
                <a:off x="14706600" y="4470768"/>
                <a:ext cx="259080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Lcd display</a:t>
                </a:r>
                <a:endParaRPr lang="en-GB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8908E8D-564D-3C1C-41D2-668F4E1A25B0}"/>
                  </a:ext>
                </a:extLst>
              </p:cNvPr>
              <p:cNvSpPr/>
              <p:nvPr/>
            </p:nvSpPr>
            <p:spPr>
              <a:xfrm>
                <a:off x="990600" y="7444740"/>
                <a:ext cx="259080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Push button</a:t>
                </a:r>
                <a:endParaRPr lang="en-GB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923C377-0A3A-F14A-60FC-B410932CAA15}"/>
                  </a:ext>
                </a:extLst>
              </p:cNvPr>
              <p:cNvCxnSpPr>
                <a:stCxn id="4" idx="3"/>
              </p:cNvCxnSpPr>
              <p:nvPr/>
            </p:nvCxnSpPr>
            <p:spPr>
              <a:xfrm>
                <a:off x="3581400" y="3096996"/>
                <a:ext cx="297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1D95098-7AB5-2ABC-76E6-C2AA4B4D6725}"/>
                  </a:ext>
                </a:extLst>
              </p:cNvPr>
              <p:cNvCxnSpPr/>
              <p:nvPr/>
            </p:nvCxnSpPr>
            <p:spPr>
              <a:xfrm>
                <a:off x="11734800" y="4991100"/>
                <a:ext cx="297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55C4985-6B1F-C1DE-7FEE-F333D73FD6E6}"/>
                  </a:ext>
                </a:extLst>
              </p:cNvPr>
              <p:cNvCxnSpPr/>
              <p:nvPr/>
            </p:nvCxnSpPr>
            <p:spPr>
              <a:xfrm>
                <a:off x="11734800" y="3096996"/>
                <a:ext cx="297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11754BF-DEB8-DE2F-BEDB-22B27C020AD5}"/>
                  </a:ext>
                </a:extLst>
              </p:cNvPr>
              <p:cNvCxnSpPr/>
              <p:nvPr/>
            </p:nvCxnSpPr>
            <p:spPr>
              <a:xfrm>
                <a:off x="3581400" y="4305300"/>
                <a:ext cx="297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5290901-5978-2200-0095-B1B54C542585}"/>
                  </a:ext>
                </a:extLst>
              </p:cNvPr>
              <p:cNvCxnSpPr/>
              <p:nvPr/>
            </p:nvCxnSpPr>
            <p:spPr>
              <a:xfrm>
                <a:off x="3581400" y="5537568"/>
                <a:ext cx="297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10148E9-3024-6D0B-DAC0-81C008C69A01}"/>
                  </a:ext>
                </a:extLst>
              </p:cNvPr>
              <p:cNvCxnSpPr/>
              <p:nvPr/>
            </p:nvCxnSpPr>
            <p:spPr>
              <a:xfrm>
                <a:off x="3581400" y="6785079"/>
                <a:ext cx="297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222EB35-31C0-1E1E-1FD4-A8703554D976}"/>
                  </a:ext>
                </a:extLst>
              </p:cNvPr>
              <p:cNvCxnSpPr/>
              <p:nvPr/>
            </p:nvCxnSpPr>
            <p:spPr>
              <a:xfrm>
                <a:off x="3581400" y="7978140"/>
                <a:ext cx="297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1774816-6379-AB95-0B13-E8D0205D2F9C}"/>
                  </a:ext>
                </a:extLst>
              </p:cNvPr>
              <p:cNvCxnSpPr/>
              <p:nvPr/>
            </p:nvCxnSpPr>
            <p:spPr>
              <a:xfrm>
                <a:off x="3581400" y="9198426"/>
                <a:ext cx="297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C6E2ABF-896A-E7DC-B66F-900EDE9C6616}"/>
                  </a:ext>
                </a:extLst>
              </p:cNvPr>
              <p:cNvCxnSpPr/>
              <p:nvPr/>
            </p:nvCxnSpPr>
            <p:spPr>
              <a:xfrm>
                <a:off x="11734800" y="7274925"/>
                <a:ext cx="297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2D5D247-6CAF-E15A-B0DD-C9F9FEDC777C}"/>
                  </a:ext>
                </a:extLst>
              </p:cNvPr>
              <p:cNvCxnSpPr/>
              <p:nvPr/>
            </p:nvCxnSpPr>
            <p:spPr>
              <a:xfrm>
                <a:off x="11734800" y="9182097"/>
                <a:ext cx="297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78C0495-C23C-6C20-C935-43FE5E6FDA08}"/>
                  </a:ext>
                </a:extLst>
              </p:cNvPr>
              <p:cNvSpPr/>
              <p:nvPr/>
            </p:nvSpPr>
            <p:spPr>
              <a:xfrm>
                <a:off x="7086600" y="3096997"/>
                <a:ext cx="4267200" cy="12083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Convert methane, CO, temperature values analog to digital and make them to transfer</a:t>
                </a:r>
                <a:endParaRPr lang="en-GB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33E2AAC-C3AB-5E0D-5EB8-4295DA5ED631}"/>
                  </a:ext>
                </a:extLst>
              </p:cNvPr>
              <p:cNvSpPr/>
              <p:nvPr/>
            </p:nvSpPr>
            <p:spPr>
              <a:xfrm>
                <a:off x="7086600" y="4468596"/>
                <a:ext cx="4267200" cy="12083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Convert voice signal analog to digital and transfer</a:t>
                </a:r>
                <a:endParaRPr lang="en-GB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DBF2130-72CF-91F7-626A-3C3EE37602DB}"/>
                  </a:ext>
                </a:extLst>
              </p:cNvPr>
              <p:cNvSpPr/>
              <p:nvPr/>
            </p:nvSpPr>
            <p:spPr>
              <a:xfrm>
                <a:off x="7086600" y="5840196"/>
                <a:ext cx="4267200" cy="12083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Display received data and play received voice signal</a:t>
                </a:r>
                <a:endParaRPr lang="en-GB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434D02A-C06C-3F43-098B-FD012BC2C316}"/>
                  </a:ext>
                </a:extLst>
              </p:cNvPr>
              <p:cNvSpPr/>
              <p:nvPr/>
            </p:nvSpPr>
            <p:spPr>
              <a:xfrm>
                <a:off x="7086600" y="7211796"/>
                <a:ext cx="4267200" cy="12083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Control send and receive voice signal</a:t>
                </a:r>
                <a:endParaRPr lang="en-GB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8BF224-6A00-5CF9-9E4B-313E86D6AF8E}"/>
                </a:ext>
              </a:extLst>
            </p:cNvPr>
            <p:cNvSpPr txBox="1"/>
            <p:nvPr/>
          </p:nvSpPr>
          <p:spPr>
            <a:xfrm>
              <a:off x="12211303" y="4959706"/>
              <a:ext cx="206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Show sensor values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E5FEEF-79E9-510B-BD2B-FDB4CBB3602C}"/>
                </a:ext>
              </a:extLst>
            </p:cNvPr>
            <p:cNvSpPr txBox="1"/>
            <p:nvPr/>
          </p:nvSpPr>
          <p:spPr>
            <a:xfrm>
              <a:off x="11969730" y="3175903"/>
              <a:ext cx="2550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Play received voice signal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0C05FF-4C9F-84E3-32E4-DC675CF966D6}"/>
                </a:ext>
              </a:extLst>
            </p:cNvPr>
            <p:cNvSpPr txBox="1"/>
            <p:nvPr/>
          </p:nvSpPr>
          <p:spPr>
            <a:xfrm>
              <a:off x="12102667" y="7199110"/>
              <a:ext cx="2284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Indicate voice signal come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EFEB04-73C3-F552-718B-855E4CC85E13}"/>
                </a:ext>
              </a:extLst>
            </p:cNvPr>
            <p:cNvSpPr txBox="1"/>
            <p:nvPr/>
          </p:nvSpPr>
          <p:spPr>
            <a:xfrm>
              <a:off x="12165873" y="8912302"/>
              <a:ext cx="2157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Receive sending data</a:t>
              </a:r>
              <a:endParaRPr lang="en-GB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78618F-070C-CC01-24A8-E123095C0B5D}"/>
                </a:ext>
              </a:extLst>
            </p:cNvPr>
            <p:cNvSpPr txBox="1"/>
            <p:nvPr/>
          </p:nvSpPr>
          <p:spPr>
            <a:xfrm>
              <a:off x="4865803" y="9000776"/>
              <a:ext cx="1462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Transmit data</a:t>
              </a:r>
              <a:endParaRPr lang="en-GB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C20AE9-204E-FA56-C87A-70027EF55F99}"/>
                </a:ext>
              </a:extLst>
            </p:cNvPr>
            <p:cNvSpPr txBox="1"/>
            <p:nvPr/>
          </p:nvSpPr>
          <p:spPr>
            <a:xfrm>
              <a:off x="4475088" y="7810023"/>
              <a:ext cx="2199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Inform voice transmit</a:t>
              </a:r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604707-EAE0-62C6-10AA-F7E471B9E72F}"/>
                </a:ext>
              </a:extLst>
            </p:cNvPr>
            <p:cNvSpPr txBox="1"/>
            <p:nvPr/>
          </p:nvSpPr>
          <p:spPr>
            <a:xfrm>
              <a:off x="4261595" y="5479077"/>
              <a:ext cx="2605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Measure the sensor value</a:t>
              </a:r>
              <a:endParaRPr lang="en-GB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1F4565-2A4E-55A0-6F7E-695B81C3C2B1}"/>
                </a:ext>
              </a:extLst>
            </p:cNvPr>
            <p:cNvSpPr txBox="1"/>
            <p:nvPr/>
          </p:nvSpPr>
          <p:spPr>
            <a:xfrm>
              <a:off x="4501048" y="6681406"/>
              <a:ext cx="21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 voice signal</a:t>
              </a:r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6E6AB4-CAA5-3BEE-BE14-2ACF7A3CBE9A}"/>
                </a:ext>
              </a:extLst>
            </p:cNvPr>
            <p:cNvSpPr txBox="1"/>
            <p:nvPr/>
          </p:nvSpPr>
          <p:spPr>
            <a:xfrm>
              <a:off x="4261595" y="4350507"/>
              <a:ext cx="2605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Measure the sensor value</a:t>
              </a:r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BAE960-1795-18CE-3A41-5763BB506829}"/>
                </a:ext>
              </a:extLst>
            </p:cNvPr>
            <p:cNvSpPr txBox="1"/>
            <p:nvPr/>
          </p:nvSpPr>
          <p:spPr>
            <a:xfrm>
              <a:off x="4266890" y="3196378"/>
              <a:ext cx="2605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Measure the sensor value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97458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FFEEB7-A7A1-4FF9-69DB-A41D7A86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2" y="965200"/>
            <a:ext cx="6930876" cy="68507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Aft>
                <a:spcPts val="0"/>
              </a:spcAft>
            </a:pPr>
            <a:r>
              <a:rPr lang="en-US" sz="13800" b="1" i="0" u="none" strike="noStrike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 &amp; A</a:t>
            </a:r>
            <a:endParaRPr lang="en-US" sz="138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C781E55F-B3A8-ACDF-FD6A-9F41B694F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9379" y="1436789"/>
            <a:ext cx="7413420" cy="74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65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0DE9E-C496-09F4-ACB7-E917D5942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3783537" y="10"/>
            <a:ext cx="14504463" cy="10286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9FC5F88-2972-E731-20F2-78C00F40B269}"/>
              </a:ext>
            </a:extLst>
          </p:cNvPr>
          <p:cNvSpPr txBox="1">
            <a:spLocks/>
          </p:cNvSpPr>
          <p:nvPr/>
        </p:nvSpPr>
        <p:spPr>
          <a:xfrm>
            <a:off x="1428341" y="4762500"/>
            <a:ext cx="9172125" cy="189071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3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57941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F9180-C9E2-6CDC-FB1E-1902A8346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5900" y="1618111"/>
            <a:ext cx="6263745" cy="6960205"/>
          </a:xfrm>
        </p:spPr>
        <p:txBody>
          <a:bodyPr>
            <a:normAutofit/>
          </a:bodyPr>
          <a:lstStyle/>
          <a:p>
            <a:pPr marL="0" indent="0" defTabSz="841248">
              <a:buNone/>
            </a:pPr>
            <a:r>
              <a:rPr lang="en-US" sz="4700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Aim</a:t>
            </a:r>
          </a:p>
          <a:p>
            <a:pPr marL="0" indent="0" defTabSz="841248">
              <a:buNone/>
            </a:pPr>
            <a:endParaRPr lang="en-US" sz="2618" b="1" kern="1200" dirty="0">
              <a:solidFill>
                <a:schemeClr val="tx1"/>
              </a:solidFill>
              <a:latin typeface="Yu Gothic Light" panose="020B0300000000000000" pitchFamily="34" charset="-128"/>
              <a:ea typeface="Yu Gothic Light" panose="020B0300000000000000" pitchFamily="34" charset="-128"/>
              <a:cs typeface="+mn-cs"/>
            </a:endParaRPr>
          </a:p>
          <a:p>
            <a:pPr marL="0" indent="0" defTabSz="841248">
              <a:lnSpc>
                <a:spcPct val="150000"/>
              </a:lnSpc>
              <a:buNone/>
            </a:pPr>
            <a:r>
              <a:rPr lang="en-US" sz="2170" kern="12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+mn-cs"/>
              </a:rPr>
              <a:t>Design a miner's safety helmet that can identify bad conditions and enables two-way audio transmission.</a:t>
            </a:r>
          </a:p>
          <a:p>
            <a:pPr marL="0" indent="0">
              <a:buNone/>
            </a:pPr>
            <a:endParaRPr lang="en-GB" sz="2846" b="1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56651-AA43-87C8-7B26-A75DEBFC3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82200" y="1618111"/>
            <a:ext cx="6263745" cy="6960205"/>
          </a:xfrm>
        </p:spPr>
        <p:txBody>
          <a:bodyPr>
            <a:normAutofit/>
          </a:bodyPr>
          <a:lstStyle/>
          <a:p>
            <a:pPr marL="0" indent="0" defTabSz="841248">
              <a:buNone/>
            </a:pPr>
            <a:r>
              <a:rPr lang="en-US" sz="4700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  <a:p>
            <a:pPr marL="0" indent="0" defTabSz="841248">
              <a:lnSpc>
                <a:spcPct val="150000"/>
              </a:lnSpc>
              <a:buNone/>
            </a:pPr>
            <a:endParaRPr lang="en-US" sz="2618" b="1" kern="1200" dirty="0">
              <a:solidFill>
                <a:schemeClr val="tx1"/>
              </a:solidFill>
              <a:latin typeface="Yu Gothic Light" panose="020B0300000000000000" pitchFamily="34" charset="-128"/>
              <a:ea typeface="Yu Gothic Light" panose="020B0300000000000000" pitchFamily="34" charset="-128"/>
              <a:cs typeface="+mn-cs"/>
            </a:endParaRPr>
          </a:p>
          <a:p>
            <a:pPr marL="315468" indent="-315468" defTabSz="841248">
              <a:lnSpc>
                <a:spcPct val="150000"/>
              </a:lnSpc>
              <a:spcBef>
                <a:spcPct val="0"/>
              </a:spcBef>
            </a:pPr>
            <a:r>
              <a:rPr lang="en-US" sz="2170" kern="12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+mn-cs"/>
              </a:rPr>
              <a:t>Detecting harmful gases and temperature.</a:t>
            </a:r>
          </a:p>
          <a:p>
            <a:pPr marL="315468" indent="-315468" defTabSz="841248">
              <a:lnSpc>
                <a:spcPct val="150000"/>
              </a:lnSpc>
              <a:spcBef>
                <a:spcPct val="0"/>
              </a:spcBef>
            </a:pPr>
            <a:r>
              <a:rPr lang="en-US" sz="2170" kern="12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+mn-cs"/>
              </a:rPr>
              <a:t>Enable real-time communication among miners using audio transmission features.</a:t>
            </a:r>
          </a:p>
          <a:p>
            <a:pPr marL="315468" indent="-315468" defTabSz="841248">
              <a:lnSpc>
                <a:spcPct val="150000"/>
              </a:lnSpc>
              <a:spcBef>
                <a:spcPct val="0"/>
              </a:spcBef>
            </a:pPr>
            <a:r>
              <a:rPr lang="en-US" sz="2170" kern="12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+mn-cs"/>
              </a:rPr>
              <a:t> Provide an LCD display for monitoring and analyzing sensor data.</a:t>
            </a:r>
          </a:p>
          <a:p>
            <a:pPr marL="315468" indent="-315468" defTabSz="841248">
              <a:lnSpc>
                <a:spcPct val="150000"/>
              </a:lnSpc>
              <a:spcBef>
                <a:spcPct val="0"/>
              </a:spcBef>
            </a:pPr>
            <a:r>
              <a:rPr lang="en-US" sz="2170" kern="12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+mn-cs"/>
              </a:rPr>
              <a:t>Improve miner safety and work efficiency through the advanced features of the safety helmet.</a:t>
            </a:r>
          </a:p>
        </p:txBody>
      </p:sp>
      <p:pic>
        <p:nvPicPr>
          <p:cNvPr id="6" name="Graphic 5" descr="Bullseye with solid fill">
            <a:extLst>
              <a:ext uri="{FF2B5EF4-FFF2-40B4-BE49-F238E27FC236}">
                <a16:creationId xmlns:a16="http://schemas.microsoft.com/office/drawing/2014/main" id="{B18C20F8-A31D-6C5D-D20C-7BA3CF2C5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5378" y="5379730"/>
            <a:ext cx="2744787" cy="27447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D031B0-494F-B076-36F6-D9E0AB85BB6F}"/>
              </a:ext>
            </a:extLst>
          </p:cNvPr>
          <p:cNvCxnSpPr/>
          <p:nvPr/>
        </p:nvCxnSpPr>
        <p:spPr>
          <a:xfrm>
            <a:off x="9144000" y="1943100"/>
            <a:ext cx="0" cy="6635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7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"/>
            <a:ext cx="18288000" cy="3442857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D1D144-5337-1814-E4D6-CC79493809C9}"/>
              </a:ext>
            </a:extLst>
          </p:cNvPr>
          <p:cNvSpPr txBox="1"/>
          <p:nvPr/>
        </p:nvSpPr>
        <p:spPr>
          <a:xfrm>
            <a:off x="1705554" y="822960"/>
            <a:ext cx="14315107" cy="1783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Proposed solution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6879" y="8956344"/>
            <a:ext cx="14951124" cy="1330656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96E58-85B1-EA59-C55B-5D40BD63B387}"/>
              </a:ext>
            </a:extLst>
          </p:cNvPr>
          <p:cNvSpPr txBox="1"/>
          <p:nvPr/>
        </p:nvSpPr>
        <p:spPr>
          <a:xfrm>
            <a:off x="2095500" y="3216870"/>
            <a:ext cx="14097000" cy="4593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0678" lvl="1" indent="-457200">
              <a:lnSpc>
                <a:spcPts val="6010"/>
              </a:lnSpc>
              <a:buFont typeface="Wingdings" panose="05000000000000000000" pitchFamily="2" charset="2"/>
              <a:buChar char="§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Advanced sensors detect methane, CO concentrations (MQ4, MQ7).</a:t>
            </a:r>
          </a:p>
          <a:p>
            <a:pPr marL="920678" lvl="1" indent="-457200">
              <a:lnSpc>
                <a:spcPts val="6010"/>
              </a:lnSpc>
              <a:buFont typeface="Wingdings" panose="05000000000000000000" pitchFamily="2" charset="2"/>
              <a:buChar char="§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DHT22 sensors measure temperature in the mine.</a:t>
            </a:r>
          </a:p>
          <a:p>
            <a:pPr marL="920678" lvl="1" indent="-457200">
              <a:lnSpc>
                <a:spcPts val="6010"/>
              </a:lnSpc>
              <a:buFont typeface="Wingdings" panose="05000000000000000000" pitchFamily="2" charset="2"/>
              <a:buChar char="§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Wireless transmission enables real-time monitoring, analysis.</a:t>
            </a:r>
          </a:p>
          <a:p>
            <a:pPr marL="920678" lvl="1" indent="-457200">
              <a:lnSpc>
                <a:spcPts val="6010"/>
              </a:lnSpc>
              <a:buFont typeface="Wingdings" panose="05000000000000000000" pitchFamily="2" charset="2"/>
              <a:buChar char="§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Wearable helmet design provides convenience, constant monitoring.</a:t>
            </a:r>
          </a:p>
          <a:p>
            <a:pPr marL="920678" lvl="1" indent="-457200">
              <a:lnSpc>
                <a:spcPts val="6010"/>
              </a:lnSpc>
              <a:buFont typeface="Wingdings" panose="05000000000000000000" pitchFamily="2" charset="2"/>
              <a:buChar char="§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NRF24 module enables audio transmission between miners.</a:t>
            </a:r>
          </a:p>
          <a:p>
            <a:pPr marL="920678" lvl="1" indent="-457200">
              <a:lnSpc>
                <a:spcPts val="6010"/>
              </a:lnSpc>
              <a:buFont typeface="Wingdings" panose="05000000000000000000" pitchFamily="2" charset="2"/>
              <a:buChar char="§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LCD display shows real-time data on gas, temperature.</a:t>
            </a:r>
          </a:p>
        </p:txBody>
      </p:sp>
    </p:spTree>
    <p:extLst>
      <p:ext uri="{BB962C8B-B14F-4D97-AF65-F5344CB8AC3E}">
        <p14:creationId xmlns:p14="http://schemas.microsoft.com/office/powerpoint/2010/main" val="330054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F5EBC-C139-258F-0404-0B770D4684E1}"/>
              </a:ext>
            </a:extLst>
          </p:cNvPr>
          <p:cNvSpPr txBox="1"/>
          <p:nvPr/>
        </p:nvSpPr>
        <p:spPr>
          <a:xfrm>
            <a:off x="958321" y="6858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3D design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5120" y="2776024"/>
            <a:ext cx="4937760" cy="27432"/>
          </a:xfrm>
          <a:custGeom>
            <a:avLst/>
            <a:gdLst>
              <a:gd name="connsiteX0" fmla="*/ 0 w 4937760"/>
              <a:gd name="connsiteY0" fmla="*/ 0 h 27432"/>
              <a:gd name="connsiteX1" fmla="*/ 567842 w 4937760"/>
              <a:gd name="connsiteY1" fmla="*/ 0 h 27432"/>
              <a:gd name="connsiteX2" fmla="*/ 1135685 w 4937760"/>
              <a:gd name="connsiteY2" fmla="*/ 0 h 27432"/>
              <a:gd name="connsiteX3" fmla="*/ 1851660 w 4937760"/>
              <a:gd name="connsiteY3" fmla="*/ 0 h 27432"/>
              <a:gd name="connsiteX4" fmla="*/ 2370125 w 4937760"/>
              <a:gd name="connsiteY4" fmla="*/ 0 h 27432"/>
              <a:gd name="connsiteX5" fmla="*/ 2888590 w 4937760"/>
              <a:gd name="connsiteY5" fmla="*/ 0 h 27432"/>
              <a:gd name="connsiteX6" fmla="*/ 3505810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419295 w 4937760"/>
              <a:gd name="connsiteY10" fmla="*/ 27432 h 27432"/>
              <a:gd name="connsiteX11" fmla="*/ 3900830 w 4937760"/>
              <a:gd name="connsiteY11" fmla="*/ 27432 h 27432"/>
              <a:gd name="connsiteX12" fmla="*/ 3283610 w 4937760"/>
              <a:gd name="connsiteY12" fmla="*/ 27432 h 27432"/>
              <a:gd name="connsiteX13" fmla="*/ 2765146 w 4937760"/>
              <a:gd name="connsiteY13" fmla="*/ 27432 h 27432"/>
              <a:gd name="connsiteX14" fmla="*/ 2296058 w 4937760"/>
              <a:gd name="connsiteY14" fmla="*/ 27432 h 27432"/>
              <a:gd name="connsiteX15" fmla="*/ 1678838 w 4937760"/>
              <a:gd name="connsiteY15" fmla="*/ 27432 h 27432"/>
              <a:gd name="connsiteX16" fmla="*/ 1061618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  <a:gd name="connsiteX0" fmla="*/ 0 w 4937760"/>
              <a:gd name="connsiteY0" fmla="*/ 0 h 27432"/>
              <a:gd name="connsiteX1" fmla="*/ 518465 w 4937760"/>
              <a:gd name="connsiteY1" fmla="*/ 0 h 27432"/>
              <a:gd name="connsiteX2" fmla="*/ 1234440 w 4937760"/>
              <a:gd name="connsiteY2" fmla="*/ 0 h 27432"/>
              <a:gd name="connsiteX3" fmla="*/ 1703527 w 4937760"/>
              <a:gd name="connsiteY3" fmla="*/ 0 h 27432"/>
              <a:gd name="connsiteX4" fmla="*/ 2172614 w 4937760"/>
              <a:gd name="connsiteY4" fmla="*/ 0 h 27432"/>
              <a:gd name="connsiteX5" fmla="*/ 2789834 w 4937760"/>
              <a:gd name="connsiteY5" fmla="*/ 0 h 27432"/>
              <a:gd name="connsiteX6" fmla="*/ 3357677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221785 w 4937760"/>
              <a:gd name="connsiteY10" fmla="*/ 27432 h 27432"/>
              <a:gd name="connsiteX11" fmla="*/ 3653942 w 4937760"/>
              <a:gd name="connsiteY11" fmla="*/ 27432 h 27432"/>
              <a:gd name="connsiteX12" fmla="*/ 3086100 w 4937760"/>
              <a:gd name="connsiteY12" fmla="*/ 27432 h 27432"/>
              <a:gd name="connsiteX13" fmla="*/ 2567635 w 4937760"/>
              <a:gd name="connsiteY13" fmla="*/ 27432 h 27432"/>
              <a:gd name="connsiteX14" fmla="*/ 1999793 w 4937760"/>
              <a:gd name="connsiteY14" fmla="*/ 27432 h 27432"/>
              <a:gd name="connsiteX15" fmla="*/ 1530706 w 4937760"/>
              <a:gd name="connsiteY15" fmla="*/ 27432 h 27432"/>
              <a:gd name="connsiteX16" fmla="*/ 962863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37760" h="27432" fill="none" extrusionOk="0">
                <a:moveTo>
                  <a:pt x="0" y="0"/>
                </a:moveTo>
                <a:cubicBezTo>
                  <a:pt x="130243" y="-9192"/>
                  <a:pt x="393204" y="41657"/>
                  <a:pt x="567842" y="0"/>
                </a:cubicBezTo>
                <a:cubicBezTo>
                  <a:pt x="725059" y="23834"/>
                  <a:pt x="924864" y="25692"/>
                  <a:pt x="1135685" y="0"/>
                </a:cubicBezTo>
                <a:cubicBezTo>
                  <a:pt x="1382161" y="-381"/>
                  <a:pt x="1646640" y="-14580"/>
                  <a:pt x="1851660" y="0"/>
                </a:cubicBezTo>
                <a:cubicBezTo>
                  <a:pt x="2055849" y="-1580"/>
                  <a:pt x="2260045" y="-4700"/>
                  <a:pt x="2370125" y="0"/>
                </a:cubicBezTo>
                <a:cubicBezTo>
                  <a:pt x="2465804" y="23169"/>
                  <a:pt x="2773252" y="24207"/>
                  <a:pt x="2888590" y="0"/>
                </a:cubicBezTo>
                <a:cubicBezTo>
                  <a:pt x="2985993" y="-23575"/>
                  <a:pt x="3385393" y="4219"/>
                  <a:pt x="3505810" y="0"/>
                </a:cubicBezTo>
                <a:cubicBezTo>
                  <a:pt x="3653922" y="-41803"/>
                  <a:pt x="3778986" y="-1571"/>
                  <a:pt x="4024274" y="0"/>
                </a:cubicBezTo>
                <a:cubicBezTo>
                  <a:pt x="4281158" y="34896"/>
                  <a:pt x="4499458" y="-14029"/>
                  <a:pt x="4937760" y="0"/>
                </a:cubicBezTo>
                <a:cubicBezTo>
                  <a:pt x="4938494" y="8195"/>
                  <a:pt x="4937755" y="20831"/>
                  <a:pt x="4937760" y="27432"/>
                </a:cubicBezTo>
                <a:cubicBezTo>
                  <a:pt x="4805261" y="21319"/>
                  <a:pt x="4530479" y="8115"/>
                  <a:pt x="4419295" y="27432"/>
                </a:cubicBezTo>
                <a:cubicBezTo>
                  <a:pt x="4302235" y="58833"/>
                  <a:pt x="4142795" y="-30678"/>
                  <a:pt x="3900830" y="27432"/>
                </a:cubicBezTo>
                <a:cubicBezTo>
                  <a:pt x="3675601" y="37770"/>
                  <a:pt x="3421370" y="31893"/>
                  <a:pt x="3283610" y="27432"/>
                </a:cubicBezTo>
                <a:cubicBezTo>
                  <a:pt x="3157899" y="36031"/>
                  <a:pt x="3044798" y="8146"/>
                  <a:pt x="2765146" y="27432"/>
                </a:cubicBezTo>
                <a:cubicBezTo>
                  <a:pt x="2517329" y="36867"/>
                  <a:pt x="2504730" y="41635"/>
                  <a:pt x="2296058" y="27432"/>
                </a:cubicBezTo>
                <a:cubicBezTo>
                  <a:pt x="2080725" y="-26575"/>
                  <a:pt x="1930080" y="47776"/>
                  <a:pt x="1678838" y="27432"/>
                </a:cubicBezTo>
                <a:cubicBezTo>
                  <a:pt x="1475669" y="-14629"/>
                  <a:pt x="1191749" y="47557"/>
                  <a:pt x="1061618" y="27432"/>
                </a:cubicBezTo>
                <a:cubicBezTo>
                  <a:pt x="880867" y="-79768"/>
                  <a:pt x="322647" y="15251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4937760" h="27432" stroke="0" extrusionOk="0">
                <a:moveTo>
                  <a:pt x="0" y="0"/>
                </a:moveTo>
                <a:cubicBezTo>
                  <a:pt x="151070" y="13635"/>
                  <a:pt x="370681" y="-14841"/>
                  <a:pt x="518465" y="0"/>
                </a:cubicBezTo>
                <a:cubicBezTo>
                  <a:pt x="626170" y="19330"/>
                  <a:pt x="900849" y="-56486"/>
                  <a:pt x="1234440" y="0"/>
                </a:cubicBezTo>
                <a:cubicBezTo>
                  <a:pt x="1565582" y="43061"/>
                  <a:pt x="1520096" y="4265"/>
                  <a:pt x="1703527" y="0"/>
                </a:cubicBezTo>
                <a:cubicBezTo>
                  <a:pt x="1873591" y="11445"/>
                  <a:pt x="1950444" y="587"/>
                  <a:pt x="2172614" y="0"/>
                </a:cubicBezTo>
                <a:cubicBezTo>
                  <a:pt x="2414339" y="-3742"/>
                  <a:pt x="2672775" y="-6711"/>
                  <a:pt x="2789834" y="0"/>
                </a:cubicBezTo>
                <a:cubicBezTo>
                  <a:pt x="2926724" y="48908"/>
                  <a:pt x="3156427" y="13916"/>
                  <a:pt x="3357677" y="0"/>
                </a:cubicBezTo>
                <a:cubicBezTo>
                  <a:pt x="3551181" y="-4497"/>
                  <a:pt x="3730255" y="16417"/>
                  <a:pt x="4024274" y="0"/>
                </a:cubicBezTo>
                <a:cubicBezTo>
                  <a:pt x="4311319" y="8310"/>
                  <a:pt x="4661560" y="30750"/>
                  <a:pt x="4937760" y="0"/>
                </a:cubicBezTo>
                <a:cubicBezTo>
                  <a:pt x="4938614" y="6861"/>
                  <a:pt x="4936305" y="20290"/>
                  <a:pt x="4937760" y="27432"/>
                </a:cubicBezTo>
                <a:cubicBezTo>
                  <a:pt x="4569940" y="53615"/>
                  <a:pt x="4427727" y="218"/>
                  <a:pt x="4221785" y="27432"/>
                </a:cubicBezTo>
                <a:cubicBezTo>
                  <a:pt x="4042386" y="27654"/>
                  <a:pt x="3803655" y="26614"/>
                  <a:pt x="3653942" y="27432"/>
                </a:cubicBezTo>
                <a:cubicBezTo>
                  <a:pt x="3444259" y="2275"/>
                  <a:pt x="3382719" y="-12251"/>
                  <a:pt x="3086100" y="27432"/>
                </a:cubicBezTo>
                <a:cubicBezTo>
                  <a:pt x="2802136" y="47915"/>
                  <a:pt x="2805562" y="27832"/>
                  <a:pt x="2567635" y="27432"/>
                </a:cubicBezTo>
                <a:cubicBezTo>
                  <a:pt x="2324541" y="19153"/>
                  <a:pt x="2250931" y="30772"/>
                  <a:pt x="1999793" y="27432"/>
                </a:cubicBezTo>
                <a:cubicBezTo>
                  <a:pt x="1760514" y="21657"/>
                  <a:pt x="1753330" y="32572"/>
                  <a:pt x="1530706" y="27432"/>
                </a:cubicBezTo>
                <a:cubicBezTo>
                  <a:pt x="1305139" y="45880"/>
                  <a:pt x="1184836" y="8755"/>
                  <a:pt x="962863" y="27432"/>
                </a:cubicBezTo>
                <a:cubicBezTo>
                  <a:pt x="762302" y="-1421"/>
                  <a:pt x="239161" y="75691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4937760" h="27432" fill="none" stroke="0" extrusionOk="0">
                <a:moveTo>
                  <a:pt x="0" y="0"/>
                </a:moveTo>
                <a:cubicBezTo>
                  <a:pt x="160891" y="-13681"/>
                  <a:pt x="408493" y="36753"/>
                  <a:pt x="567842" y="0"/>
                </a:cubicBezTo>
                <a:cubicBezTo>
                  <a:pt x="735093" y="-30533"/>
                  <a:pt x="888139" y="21750"/>
                  <a:pt x="1135685" y="0"/>
                </a:cubicBezTo>
                <a:cubicBezTo>
                  <a:pt x="1356285" y="-29670"/>
                  <a:pt x="1636475" y="23280"/>
                  <a:pt x="1851660" y="0"/>
                </a:cubicBezTo>
                <a:cubicBezTo>
                  <a:pt x="2047473" y="20111"/>
                  <a:pt x="2254843" y="-14060"/>
                  <a:pt x="2370125" y="0"/>
                </a:cubicBezTo>
                <a:cubicBezTo>
                  <a:pt x="2468760" y="17626"/>
                  <a:pt x="2750365" y="29455"/>
                  <a:pt x="2888590" y="0"/>
                </a:cubicBezTo>
                <a:cubicBezTo>
                  <a:pt x="3043103" y="-24398"/>
                  <a:pt x="3335307" y="16335"/>
                  <a:pt x="3505810" y="0"/>
                </a:cubicBezTo>
                <a:cubicBezTo>
                  <a:pt x="3650335" y="-17389"/>
                  <a:pt x="3747656" y="15259"/>
                  <a:pt x="4024274" y="0"/>
                </a:cubicBezTo>
                <a:cubicBezTo>
                  <a:pt x="4334205" y="26589"/>
                  <a:pt x="4588990" y="-16835"/>
                  <a:pt x="4937760" y="0"/>
                </a:cubicBezTo>
                <a:cubicBezTo>
                  <a:pt x="4938785" y="8856"/>
                  <a:pt x="4936041" y="21150"/>
                  <a:pt x="4937760" y="27432"/>
                </a:cubicBezTo>
                <a:cubicBezTo>
                  <a:pt x="4807095" y="32998"/>
                  <a:pt x="4519367" y="34728"/>
                  <a:pt x="4419295" y="27432"/>
                </a:cubicBezTo>
                <a:cubicBezTo>
                  <a:pt x="4314872" y="-2941"/>
                  <a:pt x="4109448" y="17256"/>
                  <a:pt x="3900830" y="27432"/>
                </a:cubicBezTo>
                <a:cubicBezTo>
                  <a:pt x="3672197" y="34780"/>
                  <a:pt x="3389346" y="16903"/>
                  <a:pt x="3283610" y="27432"/>
                </a:cubicBezTo>
                <a:cubicBezTo>
                  <a:pt x="3175311" y="46588"/>
                  <a:pt x="2998108" y="949"/>
                  <a:pt x="2765146" y="27432"/>
                </a:cubicBezTo>
                <a:cubicBezTo>
                  <a:pt x="2518251" y="38503"/>
                  <a:pt x="2506150" y="39474"/>
                  <a:pt x="2296058" y="27432"/>
                </a:cubicBezTo>
                <a:cubicBezTo>
                  <a:pt x="2047062" y="32490"/>
                  <a:pt x="1910773" y="29811"/>
                  <a:pt x="1678838" y="27432"/>
                </a:cubicBezTo>
                <a:cubicBezTo>
                  <a:pt x="1469473" y="27657"/>
                  <a:pt x="1233160" y="32686"/>
                  <a:pt x="1061618" y="27432"/>
                </a:cubicBezTo>
                <a:cubicBezTo>
                  <a:pt x="920614" y="83435"/>
                  <a:pt x="489255" y="-621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4937760"/>
                      <a:gd name="connsiteY0" fmla="*/ 0 h 27432"/>
                      <a:gd name="connsiteX1" fmla="*/ 567842 w 4937760"/>
                      <a:gd name="connsiteY1" fmla="*/ 0 h 27432"/>
                      <a:gd name="connsiteX2" fmla="*/ 1135685 w 4937760"/>
                      <a:gd name="connsiteY2" fmla="*/ 0 h 27432"/>
                      <a:gd name="connsiteX3" fmla="*/ 1851660 w 4937760"/>
                      <a:gd name="connsiteY3" fmla="*/ 0 h 27432"/>
                      <a:gd name="connsiteX4" fmla="*/ 2370125 w 4937760"/>
                      <a:gd name="connsiteY4" fmla="*/ 0 h 27432"/>
                      <a:gd name="connsiteX5" fmla="*/ 2888590 w 4937760"/>
                      <a:gd name="connsiteY5" fmla="*/ 0 h 27432"/>
                      <a:gd name="connsiteX6" fmla="*/ 3505810 w 4937760"/>
                      <a:gd name="connsiteY6" fmla="*/ 0 h 27432"/>
                      <a:gd name="connsiteX7" fmla="*/ 4024274 w 4937760"/>
                      <a:gd name="connsiteY7" fmla="*/ 0 h 27432"/>
                      <a:gd name="connsiteX8" fmla="*/ 4937760 w 4937760"/>
                      <a:gd name="connsiteY8" fmla="*/ 0 h 27432"/>
                      <a:gd name="connsiteX9" fmla="*/ 4937760 w 4937760"/>
                      <a:gd name="connsiteY9" fmla="*/ 27432 h 27432"/>
                      <a:gd name="connsiteX10" fmla="*/ 4419295 w 4937760"/>
                      <a:gd name="connsiteY10" fmla="*/ 27432 h 27432"/>
                      <a:gd name="connsiteX11" fmla="*/ 3900830 w 4937760"/>
                      <a:gd name="connsiteY11" fmla="*/ 27432 h 27432"/>
                      <a:gd name="connsiteX12" fmla="*/ 3283610 w 4937760"/>
                      <a:gd name="connsiteY12" fmla="*/ 27432 h 27432"/>
                      <a:gd name="connsiteX13" fmla="*/ 2765146 w 4937760"/>
                      <a:gd name="connsiteY13" fmla="*/ 27432 h 27432"/>
                      <a:gd name="connsiteX14" fmla="*/ 2296058 w 4937760"/>
                      <a:gd name="connsiteY14" fmla="*/ 27432 h 27432"/>
                      <a:gd name="connsiteX15" fmla="*/ 1678838 w 4937760"/>
                      <a:gd name="connsiteY15" fmla="*/ 27432 h 27432"/>
                      <a:gd name="connsiteX16" fmla="*/ 1061618 w 4937760"/>
                      <a:gd name="connsiteY16" fmla="*/ 27432 h 27432"/>
                      <a:gd name="connsiteX17" fmla="*/ 0 w 4937760"/>
                      <a:gd name="connsiteY17" fmla="*/ 27432 h 27432"/>
                      <a:gd name="connsiteX18" fmla="*/ 0 w 493776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937760" h="27432" fill="none" extrusionOk="0">
                        <a:moveTo>
                          <a:pt x="0" y="0"/>
                        </a:moveTo>
                        <a:cubicBezTo>
                          <a:pt x="151071" y="898"/>
                          <a:pt x="414304" y="10355"/>
                          <a:pt x="567842" y="0"/>
                        </a:cubicBezTo>
                        <a:cubicBezTo>
                          <a:pt x="721380" y="-10355"/>
                          <a:pt x="913955" y="23592"/>
                          <a:pt x="1135685" y="0"/>
                        </a:cubicBezTo>
                        <a:cubicBezTo>
                          <a:pt x="1357415" y="-23592"/>
                          <a:pt x="1656179" y="-14359"/>
                          <a:pt x="1851660" y="0"/>
                        </a:cubicBezTo>
                        <a:cubicBezTo>
                          <a:pt x="2047142" y="14359"/>
                          <a:pt x="2259566" y="-14455"/>
                          <a:pt x="2370125" y="0"/>
                        </a:cubicBezTo>
                        <a:cubicBezTo>
                          <a:pt x="2480684" y="14455"/>
                          <a:pt x="2753992" y="22579"/>
                          <a:pt x="2888590" y="0"/>
                        </a:cubicBezTo>
                        <a:cubicBezTo>
                          <a:pt x="3023188" y="-22579"/>
                          <a:pt x="3354327" y="24296"/>
                          <a:pt x="3505810" y="0"/>
                        </a:cubicBezTo>
                        <a:cubicBezTo>
                          <a:pt x="3657293" y="-24296"/>
                          <a:pt x="3767649" y="3652"/>
                          <a:pt x="4024274" y="0"/>
                        </a:cubicBezTo>
                        <a:cubicBezTo>
                          <a:pt x="4280899" y="-3652"/>
                          <a:pt x="4541928" y="-14384"/>
                          <a:pt x="4937760" y="0"/>
                        </a:cubicBezTo>
                        <a:cubicBezTo>
                          <a:pt x="4938470" y="9050"/>
                          <a:pt x="4937122" y="21151"/>
                          <a:pt x="4937760" y="27432"/>
                        </a:cubicBezTo>
                        <a:cubicBezTo>
                          <a:pt x="4792365" y="10076"/>
                          <a:pt x="4528041" y="17663"/>
                          <a:pt x="4419295" y="27432"/>
                        </a:cubicBezTo>
                        <a:cubicBezTo>
                          <a:pt x="4310549" y="37201"/>
                          <a:pt x="4126500" y="10618"/>
                          <a:pt x="3900830" y="27432"/>
                        </a:cubicBezTo>
                        <a:cubicBezTo>
                          <a:pt x="3675160" y="44246"/>
                          <a:pt x="3409924" y="31425"/>
                          <a:pt x="3283610" y="27432"/>
                        </a:cubicBezTo>
                        <a:cubicBezTo>
                          <a:pt x="3157296" y="23439"/>
                          <a:pt x="3011610" y="15782"/>
                          <a:pt x="2765146" y="27432"/>
                        </a:cubicBezTo>
                        <a:cubicBezTo>
                          <a:pt x="2518682" y="39082"/>
                          <a:pt x="2505970" y="40710"/>
                          <a:pt x="2296058" y="27432"/>
                        </a:cubicBezTo>
                        <a:cubicBezTo>
                          <a:pt x="2086146" y="14154"/>
                          <a:pt x="1890404" y="35142"/>
                          <a:pt x="1678838" y="27432"/>
                        </a:cubicBezTo>
                        <a:cubicBezTo>
                          <a:pt x="1467272" y="19722"/>
                          <a:pt x="1210839" y="46081"/>
                          <a:pt x="1061618" y="27432"/>
                        </a:cubicBezTo>
                        <a:cubicBezTo>
                          <a:pt x="912397" y="8783"/>
                          <a:pt x="424920" y="11180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4937760" h="27432" stroke="0" extrusionOk="0">
                        <a:moveTo>
                          <a:pt x="0" y="0"/>
                        </a:moveTo>
                        <a:cubicBezTo>
                          <a:pt x="158580" y="-21299"/>
                          <a:pt x="375366" y="-9205"/>
                          <a:pt x="518465" y="0"/>
                        </a:cubicBezTo>
                        <a:cubicBezTo>
                          <a:pt x="661564" y="9205"/>
                          <a:pt x="901414" y="-31895"/>
                          <a:pt x="1234440" y="0"/>
                        </a:cubicBezTo>
                        <a:cubicBezTo>
                          <a:pt x="1567467" y="31895"/>
                          <a:pt x="1525818" y="3722"/>
                          <a:pt x="1703527" y="0"/>
                        </a:cubicBezTo>
                        <a:cubicBezTo>
                          <a:pt x="1881236" y="-3722"/>
                          <a:pt x="1964350" y="10238"/>
                          <a:pt x="2172614" y="0"/>
                        </a:cubicBezTo>
                        <a:cubicBezTo>
                          <a:pt x="2380878" y="-10238"/>
                          <a:pt x="2652196" y="-22475"/>
                          <a:pt x="2789834" y="0"/>
                        </a:cubicBezTo>
                        <a:cubicBezTo>
                          <a:pt x="2927472" y="22475"/>
                          <a:pt x="3160003" y="7911"/>
                          <a:pt x="3357677" y="0"/>
                        </a:cubicBezTo>
                        <a:cubicBezTo>
                          <a:pt x="3555351" y="-7911"/>
                          <a:pt x="3723575" y="-14515"/>
                          <a:pt x="4024274" y="0"/>
                        </a:cubicBezTo>
                        <a:cubicBezTo>
                          <a:pt x="4324973" y="14515"/>
                          <a:pt x="4666192" y="-31217"/>
                          <a:pt x="4937760" y="0"/>
                        </a:cubicBezTo>
                        <a:cubicBezTo>
                          <a:pt x="4937817" y="6776"/>
                          <a:pt x="4936595" y="20935"/>
                          <a:pt x="4937760" y="27432"/>
                        </a:cubicBezTo>
                        <a:cubicBezTo>
                          <a:pt x="4605662" y="51747"/>
                          <a:pt x="4434779" y="15280"/>
                          <a:pt x="4221785" y="27432"/>
                        </a:cubicBezTo>
                        <a:cubicBezTo>
                          <a:pt x="4008791" y="39584"/>
                          <a:pt x="3840732" y="43619"/>
                          <a:pt x="3653942" y="27432"/>
                        </a:cubicBezTo>
                        <a:cubicBezTo>
                          <a:pt x="3467152" y="11245"/>
                          <a:pt x="3368269" y="7352"/>
                          <a:pt x="3086100" y="27432"/>
                        </a:cubicBezTo>
                        <a:cubicBezTo>
                          <a:pt x="2803931" y="47512"/>
                          <a:pt x="2806928" y="31440"/>
                          <a:pt x="2567635" y="27432"/>
                        </a:cubicBezTo>
                        <a:cubicBezTo>
                          <a:pt x="2328342" y="23424"/>
                          <a:pt x="2237209" y="34202"/>
                          <a:pt x="1999793" y="27432"/>
                        </a:cubicBezTo>
                        <a:cubicBezTo>
                          <a:pt x="1762377" y="20662"/>
                          <a:pt x="1753212" y="30829"/>
                          <a:pt x="1530706" y="27432"/>
                        </a:cubicBezTo>
                        <a:cubicBezTo>
                          <a:pt x="1308200" y="24035"/>
                          <a:pt x="1164917" y="444"/>
                          <a:pt x="962863" y="27432"/>
                        </a:cubicBezTo>
                        <a:cubicBezTo>
                          <a:pt x="760809" y="54420"/>
                          <a:pt x="232406" y="72726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evice with text on it&#10;&#10;Description automatically generated">
            <a:extLst>
              <a:ext uri="{FF2B5EF4-FFF2-40B4-BE49-F238E27FC236}">
                <a16:creationId xmlns:a16="http://schemas.microsoft.com/office/drawing/2014/main" id="{1FC9612E-9664-B52E-2CF4-20B2E1587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t="11993" r="8634" b="2296"/>
          <a:stretch/>
        </p:blipFill>
        <p:spPr>
          <a:xfrm>
            <a:off x="585216" y="3922973"/>
            <a:ext cx="7934702" cy="6295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3EB2F8-7B25-6060-D648-671B64F35219}"/>
              </a:ext>
            </a:extLst>
          </p:cNvPr>
          <p:cNvSpPr txBox="1"/>
          <p:nvPr/>
        </p:nvSpPr>
        <p:spPr>
          <a:xfrm>
            <a:off x="614713" y="3159384"/>
            <a:ext cx="2621230" cy="530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Receiver station</a:t>
            </a:r>
            <a:endParaRPr lang="en-GB" sz="2846" b="1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1FFE7-4D4F-AC92-F237-A2C26044A283}"/>
              </a:ext>
            </a:extLst>
          </p:cNvPr>
          <p:cNvSpPr txBox="1"/>
          <p:nvPr/>
        </p:nvSpPr>
        <p:spPr>
          <a:xfrm>
            <a:off x="9176886" y="3546427"/>
            <a:ext cx="1290738" cy="530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6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Helmet</a:t>
            </a:r>
            <a:endParaRPr lang="en-GB" sz="2846" b="1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3" name="Picture 12" descr="A yellow helmet with a solar panel on it&#10;&#10;Description automatically generated">
            <a:extLst>
              <a:ext uri="{FF2B5EF4-FFF2-40B4-BE49-F238E27FC236}">
                <a16:creationId xmlns:a16="http://schemas.microsoft.com/office/drawing/2014/main" id="{BB63A134-6059-5ADC-197B-319517B6C5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0" b="3231"/>
          <a:stretch/>
        </p:blipFill>
        <p:spPr>
          <a:xfrm>
            <a:off x="9162322" y="4195296"/>
            <a:ext cx="8596304" cy="57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1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E5E14-AF13-E638-B240-2F632188217E}"/>
              </a:ext>
            </a:extLst>
          </p:cNvPr>
          <p:cNvSpPr txBox="1"/>
          <p:nvPr/>
        </p:nvSpPr>
        <p:spPr>
          <a:xfrm>
            <a:off x="6830599" y="822696"/>
            <a:ext cx="10197812" cy="11966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+mj-lt"/>
                <a:ea typeface="+mj-ea"/>
                <a:cs typeface="+mj-cs"/>
              </a:rPr>
              <a:t>Resource required</a:t>
            </a:r>
          </a:p>
        </p:txBody>
      </p:sp>
      <p:pic>
        <p:nvPicPr>
          <p:cNvPr id="6" name="Picture 5" descr="A white electrical box with wires">
            <a:extLst>
              <a:ext uri="{FF2B5EF4-FFF2-40B4-BE49-F238E27FC236}">
                <a16:creationId xmlns:a16="http://schemas.microsoft.com/office/drawing/2014/main" id="{FE522AE0-F1D8-CD37-C0FD-BDA78E9B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1" r="37605"/>
          <a:stretch/>
        </p:blipFill>
        <p:spPr>
          <a:xfrm>
            <a:off x="1" y="10"/>
            <a:ext cx="6294744" cy="1028699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09E8E-788E-37A5-6AB9-D320CB8CC378}"/>
              </a:ext>
            </a:extLst>
          </p:cNvPr>
          <p:cNvSpPr txBox="1">
            <a:spLocks/>
          </p:cNvSpPr>
          <p:nvPr/>
        </p:nvSpPr>
        <p:spPr>
          <a:xfrm>
            <a:off x="13335000" y="2857500"/>
            <a:ext cx="3886200" cy="59483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41248">
              <a:buFont typeface="Arial" pitchFamily="34" charset="0"/>
              <a:buNone/>
            </a:pPr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Software</a:t>
            </a:r>
          </a:p>
          <a:p>
            <a:pPr marL="0" indent="0" defTabSz="841248">
              <a:buFont typeface="Arial" pitchFamily="34" charset="0"/>
              <a:buNone/>
            </a:pPr>
            <a:endParaRPr lang="en-US" sz="2618" b="1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454752" lvl="1" indent="-227376">
              <a:lnSpc>
                <a:spcPts val="2948"/>
              </a:lnSpc>
              <a:buFont typeface="Arial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Arduino IDE - codes</a:t>
            </a:r>
          </a:p>
          <a:p>
            <a:pPr marL="454752" lvl="1" indent="-227376">
              <a:lnSpc>
                <a:spcPts val="2948"/>
              </a:lnSpc>
              <a:buFont typeface="Arial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Blender – 3D design</a:t>
            </a:r>
          </a:p>
          <a:p>
            <a:pPr marL="454752" lvl="1" indent="-227376">
              <a:lnSpc>
                <a:spcPts val="2948"/>
              </a:lnSpc>
              <a:buFont typeface="Arial"/>
              <a:buChar char="•"/>
            </a:pPr>
            <a:r>
              <a:rPr lang="en-US" sz="2170" dirty="0" err="1">
                <a:latin typeface="Yu Gothic Medium" panose="020B0500000000000000" pitchFamily="34" charset="-128"/>
                <a:ea typeface="Yu Gothic Medium" panose="020B0500000000000000" pitchFamily="34" charset="-128"/>
              </a:rPr>
              <a:t>EasyEDA</a:t>
            </a: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– PCB layout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94DE201-33DB-2DEB-460F-50CE50177EE7}"/>
              </a:ext>
            </a:extLst>
          </p:cNvPr>
          <p:cNvSpPr txBox="1">
            <a:spLocks/>
          </p:cNvSpPr>
          <p:nvPr/>
        </p:nvSpPr>
        <p:spPr>
          <a:xfrm>
            <a:off x="7696200" y="2857500"/>
            <a:ext cx="3886200" cy="59483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41248">
              <a:buFont typeface="Arial" pitchFamily="34" charset="0"/>
              <a:buNone/>
            </a:pPr>
            <a:r>
              <a:rPr lang="en-US" sz="4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Hardware</a:t>
            </a:r>
          </a:p>
          <a:p>
            <a:pPr marL="0" indent="0" defTabSz="841248">
              <a:buFont typeface="Arial" pitchFamily="34" charset="0"/>
              <a:buNone/>
            </a:pPr>
            <a:endParaRPr lang="en-US" sz="2618" b="1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MQ4 sensor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MQ7 sensor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DHT22 sensor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NRF24L01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Arduino nano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Arduino uno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mics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16x4 display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17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Speakers</a:t>
            </a:r>
          </a:p>
        </p:txBody>
      </p:sp>
    </p:spTree>
    <p:extLst>
      <p:ext uri="{BB962C8B-B14F-4D97-AF65-F5344CB8AC3E}">
        <p14:creationId xmlns:p14="http://schemas.microsoft.com/office/powerpoint/2010/main" val="680066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2675</TotalTime>
  <Words>3159</Words>
  <Application>Microsoft Office PowerPoint</Application>
  <PresentationFormat>Custom</PresentationFormat>
  <Paragraphs>607</Paragraphs>
  <Slides>51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Lato Bold</vt:lpstr>
      <vt:lpstr>Lato</vt:lpstr>
      <vt:lpstr>Yu Gothic Light</vt:lpstr>
      <vt:lpstr>Times New Roman</vt:lpstr>
      <vt:lpstr>Consolas</vt:lpstr>
      <vt:lpstr>Calibri</vt:lpstr>
      <vt:lpstr>Wingdings</vt:lpstr>
      <vt:lpstr>Yu Gothic Medium</vt:lpstr>
      <vt:lpstr>League Spartan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estimate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PAM8403 audio amplifier</vt:lpstr>
      <vt:lpstr>PowerPoint Presentation</vt:lpstr>
      <vt:lpstr>PowerPoint Presentation</vt:lpstr>
      <vt:lpstr>PowerPoint Presentation</vt:lpstr>
      <vt:lpstr>PCB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professional corporate Marketing Plan charts and graphs presentation</dc:title>
  <cp:lastModifiedBy>Chathura Ishara</cp:lastModifiedBy>
  <cp:revision>76</cp:revision>
  <dcterms:created xsi:type="dcterms:W3CDTF">2006-08-16T00:00:00Z</dcterms:created>
  <dcterms:modified xsi:type="dcterms:W3CDTF">2023-07-24T08:56:17Z</dcterms:modified>
  <dc:identifier>DAFmhVF53LI</dc:identifier>
</cp:coreProperties>
</file>